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71" r:id="rId5"/>
    <p:sldId id="264" r:id="rId6"/>
    <p:sldId id="265" r:id="rId7"/>
    <p:sldId id="263" r:id="rId8"/>
    <p:sldId id="266" r:id="rId9"/>
    <p:sldId id="272" r:id="rId10"/>
    <p:sldId id="268" r:id="rId11"/>
    <p:sldId id="269" r:id="rId12"/>
    <p:sldId id="270" r:id="rId13"/>
    <p:sldId id="261" r:id="rId14"/>
    <p:sldId id="262" r:id="rId15"/>
    <p:sldId id="267" r:id="rId16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800"/>
    <a:srgbClr val="FFFF66"/>
    <a:srgbClr val="FF9999"/>
    <a:srgbClr val="CC6600"/>
    <a:srgbClr val="F45F00"/>
    <a:srgbClr val="FF9900"/>
    <a:srgbClr val="FF1527"/>
    <a:srgbClr val="FE8100"/>
    <a:srgbClr val="FFCC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8" autoAdjust="0"/>
    <p:restoredTop sz="97313" autoAdjust="0"/>
  </p:normalViewPr>
  <p:slideViewPr>
    <p:cSldViewPr>
      <p:cViewPr>
        <p:scale>
          <a:sx n="121" d="100"/>
          <a:sy n="121" d="100"/>
        </p:scale>
        <p:origin x="1168" y="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2020/10/2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2020/10/2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0" Type="http://schemas.openxmlformats.org/officeDocument/2006/relationships/image" Target="../media/image18.tiff"/><Relationship Id="rId4" Type="http://schemas.openxmlformats.org/officeDocument/2006/relationships/image" Target="../media/image13.tiff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tiff"/><Relationship Id="rId7" Type="http://schemas.openxmlformats.org/officeDocument/2006/relationships/image" Target="../media/image1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6.tiff"/><Relationship Id="rId4" Type="http://schemas.openxmlformats.org/officeDocument/2006/relationships/image" Target="../media/image2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10" Type="http://schemas.openxmlformats.org/officeDocument/2006/relationships/image" Target="../media/image28.png"/><Relationship Id="rId4" Type="http://schemas.openxmlformats.org/officeDocument/2006/relationships/image" Target="../media/image24.tiff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fld id="{48617A4E-1AA9-4E87-932F-921102FDA1B9}" type="slidenum">
              <a:rPr lang="en-US" altLang="ja-JP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eaLnBrk="1" hangingPunct="1"/>
              <a:t>1</a:t>
            </a:fld>
            <a:endParaRPr lang="en-US" altLang="ja-JP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1828800"/>
            <a:ext cx="8763000" cy="1143000"/>
          </a:xfrm>
        </p:spPr>
        <p:txBody>
          <a:bodyPr/>
          <a:lstStyle/>
          <a:p>
            <a:pPr algn="ctr"/>
            <a:r>
              <a:rPr lang="en-US" altLang="ja-JP" sz="2800" b="0" dirty="0"/>
              <a:t>Development of Shelter Navigation with Considering Three Cs in the Corona Age</a:t>
            </a:r>
            <a:endParaRPr lang="en-US" altLang="ja-JP" sz="18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28600" y="3352800"/>
            <a:ext cx="8655756" cy="60960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ja-JP" b="1" dirty="0" err="1"/>
              <a:t>Hiroto</a:t>
            </a:r>
            <a:r>
              <a:rPr lang="en-US" altLang="ja-JP" b="1" dirty="0"/>
              <a:t> Nakada</a:t>
            </a:r>
            <a:endParaRPr lang="ja-JP" altLang="en-US" dirty="0"/>
          </a:p>
          <a:p>
            <a:pPr marL="0" indent="0" algn="ctr" eaLnBrk="1" hangingPunct="1">
              <a:buNone/>
            </a:pPr>
            <a:endParaRPr lang="en-US" altLang="ja-JP" dirty="0"/>
          </a:p>
          <a:p>
            <a:pPr marL="0" indent="0" algn="ctr" eaLnBrk="1" hangingPunct="1">
              <a:buNone/>
            </a:pPr>
            <a:r>
              <a:rPr lang="en-US" altLang="ja-JP" dirty="0"/>
              <a:t>(Conference)</a:t>
            </a:r>
            <a:endParaRPr lang="ja-JP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4DD2DA-9237-B34B-8D0C-F6168664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Discussion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7F680-B191-E14B-8089-7B76F1EB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避難所の密の形成を避けるナビゲーション</a:t>
            </a:r>
            <a:r>
              <a:rPr lang="en-US" altLang="ja-JP" dirty="0"/>
              <a:t>『Shelter Navi』</a:t>
            </a:r>
          </a:p>
          <a:p>
            <a:r>
              <a:rPr lang="ja-JP" altLang="en-US"/>
              <a:t>このアプリの特長</a:t>
            </a:r>
            <a:endParaRPr lang="en-US" altLang="ja-JP" dirty="0"/>
          </a:p>
          <a:p>
            <a:pPr lvl="1"/>
            <a:r>
              <a:rPr lang="ja-JP" altLang="en-US"/>
              <a:t>自治体職員の避難所確認・混雑状況の手入力が不要</a:t>
            </a:r>
            <a:endParaRPr lang="en-US" altLang="ja-JP" dirty="0"/>
          </a:p>
          <a:p>
            <a:pPr lvl="1"/>
            <a:r>
              <a:rPr lang="ja-JP" altLang="en-US"/>
              <a:t>住民の安否確認が可能</a:t>
            </a:r>
            <a:endParaRPr lang="en-US" altLang="ja-JP" dirty="0"/>
          </a:p>
          <a:p>
            <a:r>
              <a:rPr lang="ja-JP" altLang="en-US"/>
              <a:t>今後の課題</a:t>
            </a:r>
            <a:endParaRPr lang="en-US" altLang="ja-JP" dirty="0"/>
          </a:p>
          <a:p>
            <a:pPr lvl="1"/>
            <a:r>
              <a:rPr lang="ja-JP" altLang="en-US"/>
              <a:t>誰が避難所の情報を入力するのか</a:t>
            </a:r>
            <a:endParaRPr lang="en-US" altLang="ja-JP" dirty="0"/>
          </a:p>
          <a:p>
            <a:pPr lvl="1"/>
            <a:r>
              <a:rPr lang="ja-JP" altLang="en-US"/>
              <a:t>高齢者などアプリに扱いに不慣れな人には使いづらいかも？</a:t>
            </a:r>
            <a:endParaRPr lang="en-US" altLang="ja-JP" dirty="0"/>
          </a:p>
          <a:p>
            <a:pPr lvl="1"/>
            <a:r>
              <a:rPr lang="ja-JP" altLang="en-US"/>
              <a:t>携帯電話網が機能していないと使えない</a:t>
            </a:r>
            <a:endParaRPr lang="en-US" altLang="ja-JP" dirty="0"/>
          </a:p>
          <a:p>
            <a:pPr lvl="1"/>
            <a:r>
              <a:rPr lang="ja-JP" altLang="en-US"/>
              <a:t>追加機能の実装</a:t>
            </a:r>
            <a:endParaRPr lang="en-US" altLang="ja-JP" dirty="0"/>
          </a:p>
          <a:p>
            <a:pPr lvl="2"/>
            <a:r>
              <a:rPr lang="ja-JP" altLang="en-US"/>
              <a:t>避難所が満員となった際、避難する親戚・知人宅が管理できる機能</a:t>
            </a:r>
            <a:endParaRPr lang="en-US" altLang="ja-JP" dirty="0"/>
          </a:p>
          <a:p>
            <a:pPr lvl="2"/>
            <a:r>
              <a:rPr lang="ja-JP" altLang="en-US"/>
              <a:t>自治体の災害情報がアプリ上確認できる機能</a:t>
            </a:r>
            <a:endParaRPr lang="en-US" altLang="ja-JP" dirty="0"/>
          </a:p>
          <a:p>
            <a:pPr lvl="1"/>
            <a:r>
              <a:rPr lang="ja-JP" altLang="en-US"/>
              <a:t>アプリの実証実験・評価</a:t>
            </a:r>
            <a:endParaRPr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771EC-2FD8-5045-8EE5-BB01D2D89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4442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776B5C-B8CC-B649-BE33-F8574A0A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謝辞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4CE734-B52F-744F-9C13-7F1230A5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09" y="2276872"/>
            <a:ext cx="8382000" cy="5334000"/>
          </a:xfrm>
        </p:spPr>
        <p:txBody>
          <a:bodyPr/>
          <a:lstStyle/>
          <a:p>
            <a:r>
              <a:rPr lang="ja-JP" altLang="en-US" b="1"/>
              <a:t>神戸大学大学院システム情報学研究科　　</a:t>
            </a:r>
            <a:endParaRPr lang="en-US" altLang="ja-JP" b="1" dirty="0"/>
          </a:p>
          <a:p>
            <a:pPr lvl="1"/>
            <a:r>
              <a:rPr lang="ja-JP" altLang="en-US" b="1"/>
              <a:t>中村 匡秀　先生</a:t>
            </a:r>
            <a:endParaRPr lang="en-US" altLang="ja-JP" b="1" dirty="0"/>
          </a:p>
          <a:p>
            <a:pPr lvl="1"/>
            <a:r>
              <a:rPr lang="ja-JP" altLang="en-US" b="1"/>
              <a:t>室谷 敏生　様</a:t>
            </a:r>
            <a:endParaRPr lang="en-US" altLang="ja-JP" b="1" dirty="0"/>
          </a:p>
          <a:p>
            <a:pPr marL="457200" lvl="1" indent="0">
              <a:buNone/>
            </a:pPr>
            <a:endParaRPr lang="en" altLang="ja-JP" b="1" dirty="0"/>
          </a:p>
          <a:p>
            <a:r>
              <a:rPr lang="en" altLang="ja-JP" b="1" dirty="0"/>
              <a:t>JST</a:t>
            </a:r>
            <a:r>
              <a:rPr lang="ja-JP" altLang="en-US" b="1"/>
              <a:t>グローバルサイエンスキャンパス </a:t>
            </a:r>
            <a:r>
              <a:rPr lang="en" altLang="ja-JP" b="1" dirty="0"/>
              <a:t>ROOT</a:t>
            </a:r>
            <a:r>
              <a:rPr lang="ja-JP" altLang="en-US" b="1"/>
              <a:t>プログラム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8E4433-B791-6143-BB3F-F2536682D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57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E249E-1B60-794B-B4D9-7125E025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B2547B-A497-CD4B-AE0B-17CBEEF8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924944"/>
            <a:ext cx="8382000" cy="53340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4800" dirty="0"/>
              <a:t>Thank you for listening !</a:t>
            </a:r>
            <a:endParaRPr kumimoji="1" lang="ja-JP" altLang="en-US" sz="4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2BEE2-B339-A94B-A737-CD93A3B740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897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7E774C-ABC9-134B-86E2-A19F6237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5.</a:t>
            </a:r>
            <a:r>
              <a:rPr kumimoji="1" lang="ja-JP" altLang="en-US"/>
              <a:t>アプローチ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94B0D2-D054-3D4D-A890-FAD15186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『Shelter Navi』</a:t>
            </a:r>
            <a:r>
              <a:rPr kumimoji="1" lang="ja-JP" altLang="en-US"/>
              <a:t>を開発する</a:t>
            </a:r>
            <a:endParaRPr kumimoji="1" lang="en-US" altLang="ja-JP" dirty="0"/>
          </a:p>
          <a:p>
            <a:pPr lvl="1"/>
            <a:r>
              <a:rPr kumimoji="1" lang="ja-JP" altLang="en-US"/>
              <a:t>自宅周辺の避難所を地図上に表示するとともに、避難所の混雑状況をリアルタイムで確認できるアプリケーション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8279C0-4279-D344-9DB1-2572C085B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F42A635-A5B0-8E44-9D3E-56AFE2906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9" y="2298146"/>
            <a:ext cx="2088232" cy="21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8CF82-564D-5F44-96D1-67EC47FE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6.</a:t>
            </a:r>
            <a:r>
              <a:rPr kumimoji="1" lang="ja-JP" altLang="en-US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7757A2-74E9-3540-ABBE-E055A62B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機能</a:t>
            </a:r>
            <a:endParaRPr kumimoji="1" lang="en-US" altLang="ja-JP" dirty="0"/>
          </a:p>
          <a:p>
            <a:pPr lvl="1"/>
            <a:r>
              <a:rPr lang="ja-JP" altLang="en-US"/>
              <a:t>避難所の混雑状況の確認</a:t>
            </a:r>
            <a:endParaRPr lang="en-US" altLang="ja-JP" dirty="0"/>
          </a:p>
          <a:p>
            <a:pPr lvl="2"/>
            <a:r>
              <a:rPr lang="ja-JP" altLang="en-US"/>
              <a:t>リアルタイムの情報を確認可能</a:t>
            </a:r>
            <a:endParaRPr lang="en-US" altLang="ja-JP" dirty="0"/>
          </a:p>
          <a:p>
            <a:pPr lvl="2"/>
            <a:r>
              <a:rPr lang="ja-JP" altLang="en-US"/>
              <a:t>地図上に表示</a:t>
            </a:r>
            <a:endParaRPr lang="en-US" altLang="ja-JP" dirty="0"/>
          </a:p>
          <a:p>
            <a:pPr lvl="1"/>
            <a:r>
              <a:rPr lang="ja-JP" altLang="en-US"/>
              <a:t>チェックイン・チェックアウト機能</a:t>
            </a:r>
            <a:endParaRPr lang="en-US" altLang="ja-JP" dirty="0"/>
          </a:p>
          <a:p>
            <a:pPr lvl="2"/>
            <a:r>
              <a:rPr lang="ja-JP" altLang="en-US"/>
              <a:t>住民がどこに避難したかが確認可能</a:t>
            </a:r>
            <a:endParaRPr lang="en-US" altLang="ja-JP" dirty="0"/>
          </a:p>
          <a:p>
            <a:pPr lvl="2"/>
            <a:r>
              <a:rPr lang="ja-JP" altLang="en-US"/>
              <a:t>これにより避難所の収容率を計算（職員の入力作業不要）</a:t>
            </a:r>
            <a:endParaRPr lang="en-US" altLang="ja-JP" dirty="0"/>
          </a:p>
          <a:p>
            <a:pPr lvl="1"/>
            <a:r>
              <a:rPr kumimoji="1" lang="ja-JP" altLang="en-US"/>
              <a:t>私的な避難所（</a:t>
            </a:r>
            <a:r>
              <a:rPr lang="en-US" altLang="ja-JP" dirty="0"/>
              <a:t>Private Shelter)</a:t>
            </a:r>
            <a:r>
              <a:rPr kumimoji="1" lang="ja-JP" altLang="en-US"/>
              <a:t>の登録</a:t>
            </a:r>
            <a:endParaRPr kumimoji="1" lang="en-US" altLang="ja-JP" dirty="0"/>
          </a:p>
          <a:p>
            <a:pPr lvl="2"/>
            <a:r>
              <a:rPr lang="ja-JP" altLang="en-US"/>
              <a:t>新たな避難様式に対応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7A22E-6FC5-7942-BB2A-DA3E2E27AB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335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5F8C05-84BB-DC40-947F-A0E7AFB3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評価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DA5B8E-CB61-2042-9BF9-2CF43796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4F3678-0F47-4446-86E5-336466A57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879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48600" cy="739552"/>
          </a:xfrm>
        </p:spPr>
        <p:txBody>
          <a:bodyPr/>
          <a:lstStyle/>
          <a:p>
            <a:r>
              <a:rPr kumimoji="1" lang="en-US" altLang="ja-JP" dirty="0"/>
              <a:t>Disaster Evacuation in Japan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災害時の</a:t>
            </a:r>
            <a:r>
              <a:rPr lang="ja-JP" altLang="en-US" dirty="0">
                <a:solidFill>
                  <a:srgbClr val="FF0000"/>
                </a:solidFill>
              </a:rPr>
              <a:t>逃げ遅れ</a:t>
            </a:r>
            <a:r>
              <a:rPr lang="ja-JP" altLang="en-US" dirty="0"/>
              <a:t>による犠牲者が多い</a:t>
            </a:r>
            <a:endParaRPr kumimoji="1" lang="en-US" altLang="ja-JP" dirty="0"/>
          </a:p>
          <a:p>
            <a:pPr lvl="1"/>
            <a:r>
              <a:rPr lang="ja-JP" altLang="en-US" dirty="0"/>
              <a:t>「自分の家は大丈夫」という避難意識の欠如</a:t>
            </a:r>
            <a:endParaRPr lang="en-US" altLang="ja-JP" dirty="0"/>
          </a:p>
          <a:p>
            <a:pPr lvl="1"/>
            <a:r>
              <a:rPr lang="ja-JP" altLang="en-US" dirty="0"/>
              <a:t>災害時にどうすれば良いかわからない</a:t>
            </a:r>
            <a:endParaRPr lang="en-US" altLang="ja-JP" dirty="0"/>
          </a:p>
          <a:p>
            <a:pPr lvl="1"/>
            <a:r>
              <a:rPr kumimoji="1" lang="ja-JP" altLang="en-US" dirty="0"/>
              <a:t>どのタイミングで</a:t>
            </a:r>
            <a:r>
              <a:rPr kumimoji="1" lang="ja-JP" altLang="en-US" dirty="0">
                <a:solidFill>
                  <a:srgbClr val="FF0000"/>
                </a:solidFill>
              </a:rPr>
              <a:t>どこに避難すれば</a:t>
            </a:r>
            <a:r>
              <a:rPr kumimoji="1" lang="ja-JP" altLang="en-US" dirty="0"/>
              <a:t>よい？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COVID-19 makes things worse</a:t>
            </a:r>
          </a:p>
          <a:p>
            <a:pPr lvl="1"/>
            <a:r>
              <a:rPr lang="en-US" altLang="ja-JP" dirty="0"/>
              <a:t>Citizens hesitate to evacuate </a:t>
            </a:r>
          </a:p>
          <a:p>
            <a:pPr lvl="2"/>
            <a:r>
              <a:rPr lang="en-US" altLang="ja-JP" dirty="0"/>
              <a:t>Afraid of the risk of infection</a:t>
            </a:r>
          </a:p>
          <a:p>
            <a:pPr lvl="1"/>
            <a:r>
              <a:rPr lang="en-US" altLang="ja-JP" dirty="0"/>
              <a:t>The capacity of shelter is limited</a:t>
            </a:r>
          </a:p>
          <a:p>
            <a:pPr lvl="2"/>
            <a:r>
              <a:rPr lang="en-US" altLang="ja-JP" dirty="0"/>
              <a:t>Government wants to avoid 3C</a:t>
            </a:r>
          </a:p>
          <a:p>
            <a:pPr lvl="2"/>
            <a:r>
              <a:rPr lang="en-US" altLang="ja-JP" dirty="0"/>
              <a:t>Shelters may refuse to accept people*</a:t>
            </a:r>
          </a:p>
          <a:p>
            <a:pPr lvl="2"/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How should the disaster evacuation </a:t>
            </a:r>
            <a:br>
              <a:rPr lang="en-US" altLang="ja-JP" dirty="0"/>
            </a:br>
            <a:r>
              <a:rPr lang="en-US" altLang="ja-JP" dirty="0"/>
              <a:t>in the corona age should be?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t="22089" r="12600" b="-118"/>
          <a:stretch/>
        </p:blipFill>
        <p:spPr>
          <a:xfrm>
            <a:off x="5868144" y="3289124"/>
            <a:ext cx="3161563" cy="33551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933363" y="6613587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+mj-lt"/>
              </a:rPr>
              <a:t>*Source: Mainichi </a:t>
            </a:r>
            <a:r>
              <a:rPr lang="en-US" altLang="ja-JP" sz="1200" dirty="0" err="1">
                <a:latin typeface="+mj-lt"/>
              </a:rPr>
              <a:t>Shinbun</a:t>
            </a:r>
            <a:r>
              <a:rPr lang="en-US" altLang="ja-JP" sz="1200" dirty="0">
                <a:latin typeface="+mj-lt"/>
              </a:rPr>
              <a:t> </a:t>
            </a:r>
            <a:r>
              <a:rPr kumimoji="1" lang="en-US" altLang="ja-JP" sz="1200" dirty="0">
                <a:latin typeface="+mj-lt"/>
              </a:rPr>
              <a:t>2020-09-07</a:t>
            </a:r>
            <a:endParaRPr kumimoji="1" lang="ja-JP" altLang="en-US" sz="1200" dirty="0">
              <a:latin typeface="+mj-lt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363" y="996601"/>
            <a:ext cx="3101311" cy="20661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933363" y="3020503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+mj-lt"/>
              </a:rPr>
              <a:t>*Source: CWMD, Kumamoto Univ. 2020-07</a:t>
            </a:r>
            <a:endParaRPr kumimoji="1" lang="ja-JP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714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A1051-CE86-CE47-84D5-0BCE2A98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Actions by Local Governments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AEDBB-0A3D-1E48-B0BB-5908C44D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Develop corona-aware strategies for evacuation shelters</a:t>
            </a:r>
          </a:p>
          <a:p>
            <a:pPr lvl="1"/>
            <a:r>
              <a:rPr lang="ja-JP" altLang="en-US" dirty="0"/>
              <a:t>新たな避難所設置ガイドラインの作成</a:t>
            </a:r>
            <a:endParaRPr lang="en-US" altLang="ja-JP" dirty="0"/>
          </a:p>
          <a:p>
            <a:pPr lvl="2"/>
            <a:r>
              <a:rPr lang="ja-JP" altLang="en-US" dirty="0"/>
              <a:t>密を避けるレイアウト，検温，問診，電話による</a:t>
            </a:r>
            <a:br>
              <a:rPr lang="en-US" altLang="ja-JP" dirty="0"/>
            </a:br>
            <a:r>
              <a:rPr lang="ja-JP" altLang="en-US" dirty="0"/>
              <a:t>避難呼びかけ，感染者の扱い，安否確認，</a:t>
            </a:r>
            <a:r>
              <a:rPr lang="en-US" altLang="ja-JP" dirty="0"/>
              <a:t>etc…</a:t>
            </a:r>
          </a:p>
          <a:p>
            <a:pPr lvl="1"/>
            <a:r>
              <a:rPr lang="en-US" altLang="ja-JP" dirty="0"/>
              <a:t>ICT</a:t>
            </a:r>
            <a:r>
              <a:rPr lang="ja-JP" altLang="en-US" dirty="0"/>
              <a:t>による避難所の混雑状況配信</a:t>
            </a:r>
            <a:endParaRPr lang="en-US" altLang="ja-JP" dirty="0"/>
          </a:p>
          <a:p>
            <a:pPr lvl="2"/>
            <a:r>
              <a:rPr lang="ja-JP" altLang="en-US" dirty="0"/>
              <a:t>混雑状況配信アプリ</a:t>
            </a:r>
            <a:r>
              <a:rPr lang="en-US" altLang="ja-JP" dirty="0"/>
              <a:t>『VACAN』 </a:t>
            </a:r>
            <a:r>
              <a:rPr lang="ja-JP" altLang="en-US" dirty="0"/>
              <a:t>を活用</a:t>
            </a:r>
            <a:r>
              <a:rPr lang="en-US" altLang="ja-JP" dirty="0"/>
              <a:t>(</a:t>
            </a:r>
            <a:r>
              <a:rPr lang="ja-JP" altLang="en-US" dirty="0"/>
              <a:t>宮崎日南市</a:t>
            </a:r>
            <a:r>
              <a:rPr lang="en-US" altLang="ja-JP" dirty="0"/>
              <a:t>)</a:t>
            </a:r>
          </a:p>
          <a:p>
            <a:pPr lvl="2"/>
            <a:r>
              <a:rPr lang="ja-JP" altLang="en-US" dirty="0"/>
              <a:t>各避難所で職員が混雑状況を手入力</a:t>
            </a:r>
            <a:endParaRPr lang="en-US" altLang="ja-JP" dirty="0"/>
          </a:p>
          <a:p>
            <a:r>
              <a:rPr lang="en-US" altLang="ja-JP" dirty="0"/>
              <a:t>Problem</a:t>
            </a:r>
            <a:r>
              <a:rPr lang="ja-JP" altLang="en-US" dirty="0"/>
              <a:t>： 完全に自治体任せになっている</a:t>
            </a:r>
            <a:endParaRPr lang="en-US" altLang="ja-JP" dirty="0"/>
          </a:p>
          <a:p>
            <a:pPr lvl="1"/>
            <a:r>
              <a:rPr lang="ja-JP" altLang="en-US" dirty="0"/>
              <a:t>自治体職員の負担が激増</a:t>
            </a:r>
            <a:endParaRPr lang="en-US" altLang="ja-JP" dirty="0"/>
          </a:p>
          <a:p>
            <a:pPr lvl="1"/>
            <a:r>
              <a:rPr lang="ja-JP" altLang="en-US" dirty="0"/>
              <a:t>避難者，避難所が増えると手に負えなくなる</a:t>
            </a:r>
            <a:endParaRPr lang="en-US" altLang="ja-JP" dirty="0"/>
          </a:p>
          <a:p>
            <a:pPr lvl="2"/>
            <a:endParaRPr lang="en-US" altLang="ja-JP" dirty="0"/>
          </a:p>
          <a:p>
            <a:pPr marL="400050"/>
            <a:r>
              <a:rPr lang="en-US" altLang="ja-JP" dirty="0"/>
              <a:t>Research Question</a:t>
            </a:r>
          </a:p>
          <a:p>
            <a:pPr marL="800100" lvl="1"/>
            <a:r>
              <a:rPr lang="ja-JP" altLang="en-US" dirty="0">
                <a:solidFill>
                  <a:srgbClr val="FF0000"/>
                </a:solidFill>
              </a:rPr>
              <a:t>住民の自助</a:t>
            </a:r>
            <a:r>
              <a:rPr lang="ja-JP" altLang="en-US" dirty="0"/>
              <a:t>によって適切な避難所を探し避難できないか？</a:t>
            </a:r>
            <a:endParaRPr lang="en-US" altLang="ja-JP" dirty="0"/>
          </a:p>
          <a:p>
            <a:pPr marL="1200150" lvl="2"/>
            <a:r>
              <a:rPr lang="ja-JP" altLang="en-US" dirty="0"/>
              <a:t>自治体職員に負担をかけずに，住民が避難所の混雑を把握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57D3A0-B398-3246-9135-EC71022A97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3566" t="16529" r="33274"/>
          <a:stretch/>
        </p:blipFill>
        <p:spPr>
          <a:xfrm>
            <a:off x="6778472" y="1522566"/>
            <a:ext cx="1796556" cy="1999505"/>
          </a:xfrm>
          <a:prstGeom prst="rect">
            <a:avLst/>
          </a:prstGeom>
        </p:spPr>
      </p:pic>
      <p:pic>
        <p:nvPicPr>
          <p:cNvPr id="1026" name="Picture 2" descr="電話対応に追われる会社員のイラスト（女性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13" y="3773948"/>
            <a:ext cx="1167318" cy="125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忙しいビジネスマン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87" y="3721108"/>
            <a:ext cx="1266557" cy="129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52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9CAD538A-3E5E-0A46-A109-D2335AE31525}"/>
              </a:ext>
            </a:extLst>
          </p:cNvPr>
          <p:cNvSpPr/>
          <p:nvPr/>
        </p:nvSpPr>
        <p:spPr>
          <a:xfrm>
            <a:off x="4572000" y="3861048"/>
            <a:ext cx="4495800" cy="2615952"/>
          </a:xfrm>
          <a:prstGeom prst="roundRect">
            <a:avLst/>
          </a:prstGeom>
          <a:solidFill>
            <a:srgbClr val="FE8100">
              <a:alpha val="23137"/>
            </a:srgbClr>
          </a:solidFill>
          <a:ln>
            <a:solidFill>
              <a:srgbClr val="FE8100">
                <a:alpha val="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66B89-0FA4-4F4B-A577-67CFBC89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研究の目的</a:t>
            </a:r>
            <a:endParaRPr lang="en-US" altLang="ja-JP" dirty="0"/>
          </a:p>
          <a:p>
            <a:pPr lvl="1"/>
            <a:r>
              <a:rPr lang="ja-JP" altLang="en-US" dirty="0">
                <a:solidFill>
                  <a:srgbClr val="FF0000"/>
                </a:solidFill>
              </a:rPr>
              <a:t>住民の自助</a:t>
            </a:r>
            <a:r>
              <a:rPr lang="ja-JP" altLang="en-US" dirty="0"/>
              <a:t>によって，避難所の密の形成を回避しつつ，安全かつスムーズな避難を実現すること</a:t>
            </a:r>
            <a:endParaRPr lang="en-US" altLang="ja-JP" dirty="0"/>
          </a:p>
          <a:p>
            <a:r>
              <a:rPr kumimoji="1" lang="ja-JP" altLang="en-US" dirty="0"/>
              <a:t>アプローチ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ICT</a:t>
            </a:r>
            <a:r>
              <a:rPr kumimoji="1" lang="ja-JP" altLang="en-US" dirty="0"/>
              <a:t>を活用した</a:t>
            </a:r>
            <a:r>
              <a:rPr kumimoji="1" lang="ja-JP" altLang="en-US"/>
              <a:t>避難所ナビゲーション</a:t>
            </a:r>
            <a:r>
              <a:rPr kumimoji="1" lang="en-US" altLang="ja-JP" dirty="0"/>
              <a:t>『Shelter Navi』</a:t>
            </a:r>
            <a:r>
              <a:rPr kumimoji="1" lang="ja-JP" altLang="en-US"/>
              <a:t>を開発</a:t>
            </a:r>
            <a:endParaRPr kumimoji="1" lang="en-US" altLang="ja-JP" dirty="0"/>
          </a:p>
          <a:p>
            <a:pPr lvl="2"/>
            <a:r>
              <a:rPr lang="ja-JP" altLang="en-US" dirty="0"/>
              <a:t>住民が自ら避難所とその混雑状況をスマホで確認し避難する</a:t>
            </a:r>
            <a:endParaRPr lang="en-US" altLang="ja-JP" dirty="0"/>
          </a:p>
          <a:p>
            <a:pPr lvl="2"/>
            <a:r>
              <a:rPr lang="ja-JP" altLang="en-US" dirty="0"/>
              <a:t>住民のチェックインにより，システムが避難者を自動記録・計測する</a:t>
            </a:r>
            <a:endParaRPr lang="en-US" altLang="ja-JP" dirty="0"/>
          </a:p>
          <a:p>
            <a:pPr lvl="1"/>
            <a:r>
              <a:rPr lang="ja-JP" altLang="en-US" dirty="0"/>
              <a:t>住民のユースケース</a:t>
            </a:r>
            <a:endParaRPr lang="en-US" altLang="ja-JP" dirty="0"/>
          </a:p>
          <a:p>
            <a:pPr lvl="2"/>
            <a:r>
              <a:rPr kumimoji="1" lang="en-US" altLang="ja-JP" dirty="0"/>
              <a:t>U1: </a:t>
            </a:r>
            <a:r>
              <a:rPr kumimoji="1" lang="ja-JP" altLang="en-US" dirty="0"/>
              <a:t>世帯情報の登録</a:t>
            </a:r>
            <a:endParaRPr kumimoji="1" lang="en-US" altLang="ja-JP" dirty="0"/>
          </a:p>
          <a:p>
            <a:pPr lvl="2"/>
            <a:r>
              <a:rPr lang="en-US" altLang="ja-JP" dirty="0"/>
              <a:t>U2: </a:t>
            </a:r>
            <a:r>
              <a:rPr lang="ja-JP" altLang="en-US" dirty="0"/>
              <a:t>避難所の検索・状態確認</a:t>
            </a:r>
            <a:endParaRPr lang="en-US" altLang="ja-JP" dirty="0"/>
          </a:p>
          <a:p>
            <a:pPr lvl="2"/>
            <a:r>
              <a:rPr kumimoji="1" lang="en-US" altLang="ja-JP" dirty="0"/>
              <a:t>U3: </a:t>
            </a:r>
            <a:r>
              <a:rPr kumimoji="1" lang="ja-JP" altLang="en-US" dirty="0"/>
              <a:t>チェックイン・チェックアウト</a:t>
            </a:r>
            <a:endParaRPr kumimoji="1" lang="en-US" altLang="ja-JP" dirty="0"/>
          </a:p>
          <a:p>
            <a:pPr lvl="2"/>
            <a:r>
              <a:rPr lang="en-US" altLang="ja-JP" dirty="0"/>
              <a:t>U4: </a:t>
            </a:r>
            <a:r>
              <a:rPr lang="ja-JP" altLang="en-US" dirty="0"/>
              <a:t>私的避難所の管理</a:t>
            </a:r>
            <a:endParaRPr lang="en-US" altLang="ja-JP" dirty="0"/>
          </a:p>
          <a:p>
            <a:pPr lvl="1"/>
            <a:r>
              <a:rPr kumimoji="1" lang="ja-JP" altLang="en-US" dirty="0"/>
              <a:t>自治体のユースケース</a:t>
            </a:r>
            <a:endParaRPr kumimoji="1" lang="en-US" altLang="ja-JP" dirty="0"/>
          </a:p>
          <a:p>
            <a:pPr lvl="2"/>
            <a:r>
              <a:rPr lang="en-US" altLang="ja-JP" dirty="0"/>
              <a:t>G1: </a:t>
            </a:r>
            <a:r>
              <a:rPr lang="ja-JP" altLang="en-US" dirty="0"/>
              <a:t>避難所の登録</a:t>
            </a:r>
            <a:endParaRPr lang="en-US" altLang="ja-JP" dirty="0"/>
          </a:p>
          <a:p>
            <a:pPr lvl="2"/>
            <a:r>
              <a:rPr kumimoji="1" lang="en-US" altLang="ja-JP" dirty="0"/>
              <a:t>G2: </a:t>
            </a:r>
            <a:r>
              <a:rPr kumimoji="1" lang="ja-JP" altLang="en-US" dirty="0"/>
              <a:t>状況の確認</a:t>
            </a:r>
            <a:endParaRPr kumimoji="1" lang="en-US" altLang="ja-JP" dirty="0"/>
          </a:p>
          <a:p>
            <a:pPr lvl="2"/>
            <a:r>
              <a:rPr lang="en-US" altLang="ja-JP" dirty="0"/>
              <a:t>G3: </a:t>
            </a:r>
            <a:r>
              <a:rPr lang="ja-JP" altLang="en-US" dirty="0"/>
              <a:t>住民の安否確認</a:t>
            </a:r>
            <a:endParaRPr lang="en-US" altLang="ja-JP" dirty="0"/>
          </a:p>
          <a:p>
            <a:pPr lvl="2"/>
            <a:endParaRPr kumimoji="1" lang="en-US" altLang="ja-JP" dirty="0"/>
          </a:p>
          <a:p>
            <a:pPr lvl="2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03C864-FB7D-2448-AA70-985026698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997E326-ED66-D047-9A33-1D7FA0496AF8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Research Goal and Approach</a:t>
            </a:r>
            <a:endParaRPr lang="ja-JP" altLang="en-US" kern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7C399C8-9E46-E640-AEBA-FA3BFC22F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395" y="4368806"/>
            <a:ext cx="890606" cy="89060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E6C4707-ACB9-4749-BFC3-C73CB9E14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34" y="4967329"/>
            <a:ext cx="890606" cy="8906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833D69C-02D0-0242-ABA4-E706F2C63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31" y="4705503"/>
            <a:ext cx="1079778" cy="911730"/>
          </a:xfrm>
          <a:prstGeom prst="rect">
            <a:avLst/>
          </a:prstGeom>
        </p:spPr>
      </p:pic>
      <p:sp>
        <p:nvSpPr>
          <p:cNvPr id="15" name="ストライプ矢印 14">
            <a:extLst>
              <a:ext uri="{FF2B5EF4-FFF2-40B4-BE49-F238E27FC236}">
                <a16:creationId xmlns:a16="http://schemas.microsoft.com/office/drawing/2014/main" id="{05376664-1022-A046-9620-CF9995580B84}"/>
              </a:ext>
            </a:extLst>
          </p:cNvPr>
          <p:cNvSpPr/>
          <p:nvPr/>
        </p:nvSpPr>
        <p:spPr>
          <a:xfrm>
            <a:off x="5645828" y="4967329"/>
            <a:ext cx="459431" cy="3880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ストライプ矢印 15">
            <a:extLst>
              <a:ext uri="{FF2B5EF4-FFF2-40B4-BE49-F238E27FC236}">
                <a16:creationId xmlns:a16="http://schemas.microsoft.com/office/drawing/2014/main" id="{A687C911-7F57-BE49-9E5E-028C4486F104}"/>
              </a:ext>
            </a:extLst>
          </p:cNvPr>
          <p:cNvSpPr/>
          <p:nvPr/>
        </p:nvSpPr>
        <p:spPr>
          <a:xfrm rot="10800000">
            <a:off x="7594335" y="5010989"/>
            <a:ext cx="459431" cy="3880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A60D6E0-2013-5148-B0DD-B34F2CF60A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540" y="4413971"/>
            <a:ext cx="1452760" cy="151010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A60139-1279-0B43-8708-E98C300ECA30}"/>
              </a:ext>
            </a:extLst>
          </p:cNvPr>
          <p:cNvSpPr txBox="1"/>
          <p:nvPr/>
        </p:nvSpPr>
        <p:spPr>
          <a:xfrm>
            <a:off x="4798385" y="56172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+mj-lt"/>
              </a:rPr>
              <a:t>住民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BAF17DE-5785-DE49-A4C9-453F689EE646}"/>
              </a:ext>
            </a:extLst>
          </p:cNvPr>
          <p:cNvSpPr txBox="1"/>
          <p:nvPr/>
        </p:nvSpPr>
        <p:spPr>
          <a:xfrm>
            <a:off x="7990156" y="584165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+mj-lt"/>
              </a:rPr>
              <a:t>自治体</a:t>
            </a:r>
            <a:endParaRPr kumimoji="1" lang="ja-JP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50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16" grpId="0" animBg="1"/>
      <p:bldP spid="2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F6A4E9C0-FE31-BF40-B9B9-146A2EF0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23" y="3472600"/>
            <a:ext cx="3040549" cy="30519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10603D-EF9F-B24C-803C-6B84D1F7C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21" r="3241"/>
          <a:stretch/>
        </p:blipFill>
        <p:spPr>
          <a:xfrm>
            <a:off x="2390110" y="3746168"/>
            <a:ext cx="189952" cy="605854"/>
          </a:xfrm>
          <a:prstGeom prst="rect">
            <a:avLst/>
          </a:prstGeom>
        </p:spPr>
      </p:pic>
      <p:sp>
        <p:nvSpPr>
          <p:cNvPr id="29" name="円形吹き出し 28">
            <a:extLst>
              <a:ext uri="{FF2B5EF4-FFF2-40B4-BE49-F238E27FC236}">
                <a16:creationId xmlns:a16="http://schemas.microsoft.com/office/drawing/2014/main" id="{07C0CB73-68EA-1640-AD89-F12C6667091C}"/>
              </a:ext>
            </a:extLst>
          </p:cNvPr>
          <p:cNvSpPr/>
          <p:nvPr/>
        </p:nvSpPr>
        <p:spPr>
          <a:xfrm>
            <a:off x="2787181" y="3472600"/>
            <a:ext cx="710730" cy="1036519"/>
          </a:xfrm>
          <a:prstGeom prst="wedgeEllipseCallout">
            <a:avLst>
              <a:gd name="adj1" fmla="val -90395"/>
              <a:gd name="adj2" fmla="val 4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3A21F624-04E6-C44D-8E94-6A5F5785C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105" y="3568877"/>
            <a:ext cx="815557" cy="837737"/>
          </a:xfrm>
          <a:prstGeom prst="rect">
            <a:avLst/>
          </a:prstGeom>
        </p:spPr>
      </p:pic>
      <p:sp>
        <p:nvSpPr>
          <p:cNvPr id="15" name="星 7 14">
            <a:extLst>
              <a:ext uri="{FF2B5EF4-FFF2-40B4-BE49-F238E27FC236}">
                <a16:creationId xmlns:a16="http://schemas.microsoft.com/office/drawing/2014/main" id="{FDA2A291-9856-784D-B07A-9807371D5AE9}"/>
              </a:ext>
            </a:extLst>
          </p:cNvPr>
          <p:cNvSpPr/>
          <p:nvPr/>
        </p:nvSpPr>
        <p:spPr>
          <a:xfrm>
            <a:off x="4027930" y="3454061"/>
            <a:ext cx="1383194" cy="1150079"/>
          </a:xfrm>
          <a:prstGeom prst="star7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0C792AF-D467-FD44-99C5-FB97F1813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554" y="4908578"/>
            <a:ext cx="1224136" cy="129538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FE7F3BA9-7152-E743-BE4D-5EEF39F1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基本的な住民ユースケース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25E4B8-E180-744E-96CB-B46889BE8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334000"/>
          </a:xfrm>
        </p:spPr>
        <p:txBody>
          <a:bodyPr/>
          <a:lstStyle/>
          <a:p>
            <a:r>
              <a:rPr lang="en-US" altLang="ja-JP" dirty="0"/>
              <a:t>U1: </a:t>
            </a:r>
            <a:r>
              <a:rPr lang="ja-JP" altLang="en-US"/>
              <a:t>世帯情報の登録</a:t>
            </a:r>
            <a:endParaRPr lang="en-US" altLang="ja-JP" dirty="0"/>
          </a:p>
          <a:p>
            <a:pPr lvl="1"/>
            <a:r>
              <a:rPr lang="ja-JP" altLang="en-US"/>
              <a:t>名前、住所、電話番号、世帯人数など</a:t>
            </a:r>
            <a:endParaRPr lang="en-US" altLang="ja-JP" dirty="0"/>
          </a:p>
          <a:p>
            <a:r>
              <a:rPr lang="en-US" altLang="ja-JP" dirty="0"/>
              <a:t>U2: </a:t>
            </a:r>
            <a:r>
              <a:rPr lang="ja-JP" altLang="en-US"/>
              <a:t>避難所の検索・状態確認</a:t>
            </a:r>
            <a:endParaRPr lang="en-US" altLang="ja-JP" dirty="0"/>
          </a:p>
          <a:p>
            <a:pPr lvl="1"/>
            <a:r>
              <a:rPr lang="ja-JP" altLang="en-US"/>
              <a:t>避難所の稼働状況・混雑状況の確認</a:t>
            </a:r>
            <a:endParaRPr lang="en-US" altLang="ja-JP" dirty="0"/>
          </a:p>
          <a:p>
            <a:r>
              <a:rPr lang="en-US" altLang="ja-JP" dirty="0"/>
              <a:t>U3: </a:t>
            </a:r>
            <a:r>
              <a:rPr lang="ja-JP" altLang="en-US"/>
              <a:t>チェックイン</a:t>
            </a:r>
            <a:endParaRPr lang="en-US" altLang="ja-JP" dirty="0"/>
          </a:p>
          <a:p>
            <a:pPr lvl="1"/>
            <a:r>
              <a:rPr lang="ja-JP" altLang="en-US"/>
              <a:t>住民の避難した避難所が記録され、混雑状況などを算出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0EF649-1B0E-1748-B2F2-6555D051C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4A27D2-061A-F94F-858D-D93B4363E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4233" y="3423906"/>
            <a:ext cx="908767" cy="124534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575" y="4105054"/>
            <a:ext cx="1762613" cy="208593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618DCA3-7610-AD47-9497-8760C4A232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9715" y="4046579"/>
            <a:ext cx="877509" cy="1202514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6333A1FC-6BDD-DD41-B1B7-D79C83840012}"/>
              </a:ext>
            </a:extLst>
          </p:cNvPr>
          <p:cNvSpPr/>
          <p:nvPr/>
        </p:nvSpPr>
        <p:spPr>
          <a:xfrm flipH="1">
            <a:off x="6834863" y="4330970"/>
            <a:ext cx="1152941" cy="1421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世帯情報の</a:t>
            </a:r>
            <a:r>
              <a:rPr kumimoji="1" lang="ja-JP" alt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登録</a:t>
            </a: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25010C90-3D4D-7A42-B851-D5DAA06F1AD7}"/>
              </a:ext>
            </a:extLst>
          </p:cNvPr>
          <p:cNvCxnSpPr>
            <a:cxnSpLocks/>
          </p:cNvCxnSpPr>
          <p:nvPr/>
        </p:nvCxnSpPr>
        <p:spPr>
          <a:xfrm flipH="1" flipV="1">
            <a:off x="5192013" y="4375517"/>
            <a:ext cx="316799" cy="470567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>
            <a:extLst>
              <a:ext uri="{FF2B5EF4-FFF2-40B4-BE49-F238E27FC236}">
                <a16:creationId xmlns:a16="http://schemas.microsoft.com/office/drawing/2014/main" id="{C24F3A0F-C729-E846-9A47-5CA8C6837AF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152" y="3764381"/>
            <a:ext cx="248531" cy="2370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02605AF-22E6-C94D-8F75-3C2EE677B8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3761" y="3696005"/>
            <a:ext cx="888252" cy="666189"/>
          </a:xfrm>
          <a:prstGeom prst="rect">
            <a:avLst/>
          </a:prstGeom>
        </p:spPr>
      </p:pic>
      <p:sp>
        <p:nvSpPr>
          <p:cNvPr id="21" name="右矢印 20">
            <a:extLst>
              <a:ext uri="{FF2B5EF4-FFF2-40B4-BE49-F238E27FC236}">
                <a16:creationId xmlns:a16="http://schemas.microsoft.com/office/drawing/2014/main" id="{83DE156F-FDD4-4B47-BB81-F7B350D9FEF0}"/>
              </a:ext>
            </a:extLst>
          </p:cNvPr>
          <p:cNvSpPr/>
          <p:nvPr/>
        </p:nvSpPr>
        <p:spPr>
          <a:xfrm rot="10800000">
            <a:off x="3510893" y="3812413"/>
            <a:ext cx="504056" cy="645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25" y="3570142"/>
            <a:ext cx="998975" cy="952873"/>
          </a:xfrm>
          <a:prstGeom prst="rect">
            <a:avLst/>
          </a:prstGeom>
        </p:spPr>
      </p:pic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941A3AFA-3B29-884A-8E58-EE825439A1E0}"/>
              </a:ext>
            </a:extLst>
          </p:cNvPr>
          <p:cNvSpPr/>
          <p:nvPr/>
        </p:nvSpPr>
        <p:spPr>
          <a:xfrm>
            <a:off x="1181952" y="5791200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形吹き出し 33">
            <a:extLst>
              <a:ext uri="{FF2B5EF4-FFF2-40B4-BE49-F238E27FC236}">
                <a16:creationId xmlns:a16="http://schemas.microsoft.com/office/drawing/2014/main" id="{BA0AE800-358E-B74D-8453-96323D1BD8E3}"/>
              </a:ext>
            </a:extLst>
          </p:cNvPr>
          <p:cNvSpPr/>
          <p:nvPr/>
        </p:nvSpPr>
        <p:spPr>
          <a:xfrm>
            <a:off x="2065602" y="4723668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6ACDEE57-8C84-CD48-AC0C-94C207F22E7C}"/>
              </a:ext>
            </a:extLst>
          </p:cNvPr>
          <p:cNvSpPr/>
          <p:nvPr/>
        </p:nvSpPr>
        <p:spPr>
          <a:xfrm>
            <a:off x="1521102" y="3752603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形吹き出し 35">
            <a:extLst>
              <a:ext uri="{FF2B5EF4-FFF2-40B4-BE49-F238E27FC236}">
                <a16:creationId xmlns:a16="http://schemas.microsoft.com/office/drawing/2014/main" id="{15BC5B24-9145-3B48-ADF8-0A8995564689}"/>
              </a:ext>
            </a:extLst>
          </p:cNvPr>
          <p:cNvSpPr/>
          <p:nvPr/>
        </p:nvSpPr>
        <p:spPr>
          <a:xfrm>
            <a:off x="3026129" y="5064183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吹き出し 21">
            <a:extLst>
              <a:ext uri="{FF2B5EF4-FFF2-40B4-BE49-F238E27FC236}">
                <a16:creationId xmlns:a16="http://schemas.microsoft.com/office/drawing/2014/main" id="{8F720DD3-CCAA-FE41-9774-38AA5DA3D44F}"/>
              </a:ext>
            </a:extLst>
          </p:cNvPr>
          <p:cNvSpPr/>
          <p:nvPr/>
        </p:nvSpPr>
        <p:spPr>
          <a:xfrm>
            <a:off x="3163915" y="4700418"/>
            <a:ext cx="1748477" cy="1786324"/>
          </a:xfrm>
          <a:prstGeom prst="wedgeRectCallout">
            <a:avLst>
              <a:gd name="adj1" fmla="val -151157"/>
              <a:gd name="adj2" fmla="val 235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F50BE2-5F0C-2943-B0B4-8C34043FEA09}"/>
              </a:ext>
            </a:extLst>
          </p:cNvPr>
          <p:cNvSpPr txBox="1"/>
          <p:nvPr/>
        </p:nvSpPr>
        <p:spPr>
          <a:xfrm>
            <a:off x="3216318" y="4870784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2020.10.03 12:00</a:t>
            </a:r>
          </a:p>
          <a:p>
            <a:pPr lvl="0"/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Nakada </a:t>
            </a:r>
            <a:r>
              <a:rPr lang="en-US" altLang="ja-JP" sz="1200" dirty="0" err="1">
                <a:solidFill>
                  <a:srgbClr val="000000"/>
                </a:solidFill>
                <a:latin typeface="Arial"/>
                <a:ea typeface="ＭＳ Ｐゴシック"/>
              </a:rPr>
              <a:t>Hiroto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</a:p>
          <a:p>
            <a:pPr lvl="0"/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Checked in </a:t>
            </a:r>
          </a:p>
          <a:p>
            <a:pPr lvl="0"/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Himeji City Hall</a:t>
            </a:r>
            <a:endParaRPr lang="ja-JP" altLang="en-US" sz="120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2A5AB5-DE25-204F-93A5-CF4B7991F3B8}"/>
              </a:ext>
            </a:extLst>
          </p:cNvPr>
          <p:cNvSpPr txBox="1"/>
          <p:nvPr/>
        </p:nvSpPr>
        <p:spPr>
          <a:xfrm>
            <a:off x="3216318" y="5655744"/>
            <a:ext cx="1377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2020.10.03 12:05</a:t>
            </a:r>
          </a:p>
          <a:p>
            <a:pPr lvl="0"/>
            <a:r>
              <a:rPr lang="en-US" altLang="ja-JP" sz="1200" dirty="0" err="1">
                <a:solidFill>
                  <a:srgbClr val="000000"/>
                </a:solidFill>
                <a:latin typeface="Arial"/>
                <a:ea typeface="ＭＳ Ｐゴシック"/>
              </a:rPr>
              <a:t>Muronani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altLang="ja-JP" sz="1200" dirty="0" err="1">
                <a:solidFill>
                  <a:srgbClr val="000000"/>
                </a:solidFill>
                <a:latin typeface="Arial"/>
                <a:ea typeface="ＭＳ Ｐゴシック"/>
              </a:rPr>
              <a:t>Toshiki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Checked in </a:t>
            </a:r>
          </a:p>
          <a:p>
            <a:pPr lvl="0"/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Himeji City Hall</a:t>
            </a:r>
            <a:endParaRPr lang="ja-JP" altLang="en-US" sz="120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EBA10783-B230-1047-8B2F-EA6CF3461840}"/>
              </a:ext>
            </a:extLst>
          </p:cNvPr>
          <p:cNvSpPr txBox="1"/>
          <p:nvPr/>
        </p:nvSpPr>
        <p:spPr>
          <a:xfrm>
            <a:off x="3814157" y="4676650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latin typeface="+mj-lt"/>
              </a:rPr>
              <a:t>：</a:t>
            </a:r>
            <a:endParaRPr kumimoji="1" lang="ja-JP" altLang="en-US" sz="1200" dirty="0">
              <a:latin typeface="+mj-lt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3D699DC-EE42-2142-8704-2C93D81C7350}"/>
              </a:ext>
            </a:extLst>
          </p:cNvPr>
          <p:cNvSpPr txBox="1"/>
          <p:nvPr/>
        </p:nvSpPr>
        <p:spPr>
          <a:xfrm>
            <a:off x="1303824" y="4046257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j-lt"/>
              </a:rPr>
              <a:t>Crowded</a:t>
            </a:r>
            <a:endParaRPr kumimoji="1" lang="ja-JP" altLang="en-US" sz="900" dirty="0">
              <a:latin typeface="+mj-lt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9CB33C-B5F9-0340-9C60-AA1A868B4FD5}"/>
              </a:ext>
            </a:extLst>
          </p:cNvPr>
          <p:cNvSpPr txBox="1"/>
          <p:nvPr/>
        </p:nvSpPr>
        <p:spPr>
          <a:xfrm>
            <a:off x="4375563" y="4317532"/>
            <a:ext cx="1415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solidFill>
                  <a:srgbClr val="C00000"/>
                </a:solidFill>
                <a:latin typeface="+mj-lt"/>
              </a:rPr>
              <a:t>災害発生</a:t>
            </a:r>
            <a:endParaRPr kumimoji="1" lang="ja-JP" altLang="en-US" sz="1100" dirty="0">
              <a:solidFill>
                <a:srgbClr val="C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643 C -0.02344 0.01666 -0.02535 0.0169 -0.02743 0.01736 C -0.0283 0.01759 -0.02986 0.01736 -0.02986 0.01852 C -0.03021 0.02546 -0.02864 0.03217 -0.0283 0.03889 L -0.02743 0.05254 C -0.0342 0.0618 -0.02673 0.05254 -0.05017 0.05694 L -0.05625 0.0581 C -0.0559 0.06389 -0.05573 0.06944 -0.05538 0.07523 C -0.05521 0.07731 -0.05469 0.07963 -0.05451 0.08194 C -0.05243 0.10278 -0.05469 0.0831 -0.05278 0.09884 C -0.05972 0.10185 -0.05312 0.0993 -0.06805 0.10116 C -0.06996 0.10139 -0.07205 0.10185 -0.07396 0.10231 C -0.07621 0.10278 -0.07847 0.10278 -0.08073 0.10347 C -0.08298 0.10393 -0.0875 0.10555 -0.0875 0.10578 C -0.08524 0.11504 -0.08871 0.1 -0.08576 0.1169 C -0.08333 0.13102 -0.08472 0.1169 -0.08333 0.1294 C -0.08194 0.14097 -0.08281 0.13819 -0.0816 0.15208 C -0.08142 0.1544 -0.08107 0.15648 -0.08073 0.15879 C -0.08107 0.16041 -0.08055 0.16296 -0.0816 0.16342 C -0.08333 0.16389 -0.08663 0.16111 -0.08663 0.16134 C -0.09236 0.16157 -0.09809 0.16157 -0.10364 0.16227 C -0.10451 0.16227 -0.10538 0.16296 -0.10625 0.16342 C -0.11371 0.1662 -0.10607 0.16296 -0.11215 0.16551 C -0.1118 0.16759 -0.11163 0.16944 -0.11128 0.17129 C -0.11094 0.17268 -0.11042 0.1743 -0.11042 0.17569 C -0.11042 0.18588 -0.10955 0.19653 -0.11128 0.20625 C -0.11163 0.20856 -0.11493 0.20717 -0.11632 0.20856 C -0.12413 0.21551 -0.11458 0.20671 -0.12066 0.21319 C -0.12135 0.21389 -0.12239 0.21458 -0.12309 0.21528 C -0.12378 0.21597 -0.12413 0.21713 -0.12482 0.21759 C -0.12639 0.21875 -0.1283 0.21921 -0.12986 0.21991 C -0.13073 0.22037 -0.1316 0.22083 -0.13246 0.22106 C -0.13385 0.22129 -0.13524 0.22176 -0.13663 0.22222 C -0.13837 0.22268 -0.14184 0.2243 -0.14184 0.22453 C -0.14601 0.23009 -0.14045 0.22338 -0.14601 0.22778 C -0.15191 0.23241 -0.14305 0.22801 -0.15017 0.23125 C -0.1493 0.23495 -0.15035 0.23449 -0.14861 0.23449 " pathEditMode="relative" rAng="0" ptsTypes="AAAAAAAAAAAAAAAAAAAAAAAAAAAAAAAAAAAAA">
                                      <p:cBhvr>
                                        <p:cTn id="102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15" grpId="0" animBg="1"/>
      <p:bldP spid="14" grpId="0" animBg="1"/>
      <p:bldP spid="21" grpId="0" animBg="1"/>
      <p:bldP spid="33" grpId="0" animBg="1"/>
      <p:bldP spid="34" grpId="0" animBg="1"/>
      <p:bldP spid="35" grpId="0" animBg="1"/>
      <p:bldP spid="36" grpId="0" animBg="1"/>
      <p:bldP spid="22" grpId="0" animBg="1"/>
      <p:bldP spid="24" grpId="0"/>
      <p:bldP spid="32" grpId="1"/>
      <p:bldP spid="27" grpId="0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C66C84-15D2-E84B-B4B9-DD0D72DB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29" y="464432"/>
            <a:ext cx="8122096" cy="533400"/>
          </a:xfrm>
        </p:spPr>
        <p:txBody>
          <a:bodyPr/>
          <a:lstStyle/>
          <a:p>
            <a:r>
              <a:rPr lang="ja-JP" altLang="en-US"/>
              <a:t>基本的な</a:t>
            </a:r>
            <a:r>
              <a:rPr kumimoji="1" lang="ja-JP" altLang="en-US"/>
              <a:t>自治体ユースケース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293117-736D-2F49-84CF-248FE195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G1: </a:t>
            </a:r>
            <a:r>
              <a:rPr lang="ja-JP" altLang="en-US"/>
              <a:t>担当者の登録</a:t>
            </a:r>
            <a:endParaRPr lang="en-US" altLang="ja-JP" dirty="0"/>
          </a:p>
          <a:p>
            <a:r>
              <a:rPr lang="en-US" altLang="ja-JP" dirty="0"/>
              <a:t>G2:</a:t>
            </a:r>
            <a:r>
              <a:rPr lang="ja-JP" altLang="en-US"/>
              <a:t>避難所の登録</a:t>
            </a:r>
            <a:endParaRPr lang="en-US" altLang="ja-JP" dirty="0"/>
          </a:p>
          <a:p>
            <a:pPr lvl="1"/>
            <a:r>
              <a:rPr lang="ja-JP" altLang="en-US"/>
              <a:t>施設名、住所、緯度・経度、受け入れ可能人数など</a:t>
            </a:r>
            <a:endParaRPr lang="en-US" altLang="ja-JP" dirty="0"/>
          </a:p>
          <a:p>
            <a:r>
              <a:rPr lang="en-US" altLang="ja-JP" dirty="0"/>
              <a:t>G3: </a:t>
            </a:r>
            <a:r>
              <a:rPr lang="ja-JP" altLang="en-US"/>
              <a:t>状況の確認</a:t>
            </a:r>
            <a:endParaRPr lang="en-US" altLang="ja-JP" dirty="0"/>
          </a:p>
          <a:p>
            <a:pPr lvl="1"/>
            <a:r>
              <a:rPr lang="ja-JP" altLang="en-US"/>
              <a:t>混雑状況などの確認</a:t>
            </a:r>
            <a:endParaRPr lang="en-US" altLang="ja-JP" dirty="0"/>
          </a:p>
          <a:p>
            <a:r>
              <a:rPr lang="en-US" altLang="ja-JP" dirty="0"/>
              <a:t>G4: </a:t>
            </a:r>
            <a:r>
              <a:rPr lang="ja-JP" altLang="en-US"/>
              <a:t>住民の安否確認</a:t>
            </a:r>
            <a:endParaRPr lang="en-US" altLang="ja-JP" dirty="0"/>
          </a:p>
          <a:p>
            <a:pPr lvl="1"/>
            <a:r>
              <a:rPr lang="ja-JP" altLang="en-US"/>
              <a:t>要請があった際の住民の安否確認</a:t>
            </a:r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AE9FC2-A9E3-A443-B9EB-A55DC9E7B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8E14781C-D4A1-0249-B7D8-AE6046E9C694}"/>
              </a:ext>
            </a:extLst>
          </p:cNvPr>
          <p:cNvCxnSpPr>
            <a:cxnSpLocks/>
          </p:cNvCxnSpPr>
          <p:nvPr/>
        </p:nvCxnSpPr>
        <p:spPr>
          <a:xfrm flipH="1">
            <a:off x="5448382" y="5172804"/>
            <a:ext cx="419762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図 17">
            <a:extLst>
              <a:ext uri="{FF2B5EF4-FFF2-40B4-BE49-F238E27FC236}">
                <a16:creationId xmlns:a16="http://schemas.microsoft.com/office/drawing/2014/main" id="{51E05ABA-3F6F-7A43-A684-847E78F75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284" y="3282704"/>
            <a:ext cx="1443587" cy="2557536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34E475FD-D41C-824B-B399-757A1165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647" y="3733800"/>
            <a:ext cx="1389768" cy="156740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724F1420-7189-6942-9B08-1E03D06B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400" y="4706235"/>
            <a:ext cx="1285035" cy="1449288"/>
          </a:xfrm>
          <a:prstGeom prst="rect">
            <a:avLst/>
          </a:prstGeom>
        </p:spPr>
      </p:pic>
      <p:sp>
        <p:nvSpPr>
          <p:cNvPr id="24" name="右矢印 23">
            <a:extLst>
              <a:ext uri="{FF2B5EF4-FFF2-40B4-BE49-F238E27FC236}">
                <a16:creationId xmlns:a16="http://schemas.microsoft.com/office/drawing/2014/main" id="{8F4002A4-4FA7-D84E-B177-1CAC0D337689}"/>
              </a:ext>
            </a:extLst>
          </p:cNvPr>
          <p:cNvSpPr/>
          <p:nvPr/>
        </p:nvSpPr>
        <p:spPr>
          <a:xfrm flipH="1">
            <a:off x="7010662" y="4437775"/>
            <a:ext cx="887244" cy="12363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担当者</a:t>
            </a:r>
            <a:endParaRPr kumimoji="1" lang="en-US" altLang="ja-JP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kumimoji="1" lang="ja-JP" altLang="en-US" sz="1200">
                <a:solidFill>
                  <a:schemeClr val="accent2">
                    <a:lumMod val="60000"/>
                    <a:lumOff val="40000"/>
                  </a:schemeClr>
                </a:solidFill>
              </a:rPr>
              <a:t>登録</a:t>
            </a:r>
          </a:p>
        </p:txBody>
      </p:sp>
      <p:sp>
        <p:nvSpPr>
          <p:cNvPr id="25" name="星 7 24">
            <a:extLst>
              <a:ext uri="{FF2B5EF4-FFF2-40B4-BE49-F238E27FC236}">
                <a16:creationId xmlns:a16="http://schemas.microsoft.com/office/drawing/2014/main" id="{6997B146-EC65-3449-BC93-AF728A5BD62F}"/>
              </a:ext>
            </a:extLst>
          </p:cNvPr>
          <p:cNvSpPr/>
          <p:nvPr/>
        </p:nvSpPr>
        <p:spPr>
          <a:xfrm>
            <a:off x="1808613" y="3914078"/>
            <a:ext cx="1383194" cy="1150079"/>
          </a:xfrm>
          <a:prstGeom prst="star7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EA2B1BFF-037C-4040-8235-3E04CDDA2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484" y="4167782"/>
            <a:ext cx="1762613" cy="2085933"/>
          </a:xfrm>
          <a:prstGeom prst="rect">
            <a:avLst/>
          </a:prstGeom>
        </p:spPr>
      </p:pic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7AC700C7-D806-BE4A-B692-A32E67C5DECE}"/>
              </a:ext>
            </a:extLst>
          </p:cNvPr>
          <p:cNvCxnSpPr>
            <a:cxnSpLocks/>
          </p:cNvCxnSpPr>
          <p:nvPr/>
        </p:nvCxnSpPr>
        <p:spPr>
          <a:xfrm flipH="1">
            <a:off x="3189155" y="4628378"/>
            <a:ext cx="342074" cy="0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>
            <a:extLst>
              <a:ext uri="{FF2B5EF4-FFF2-40B4-BE49-F238E27FC236}">
                <a16:creationId xmlns:a16="http://schemas.microsoft.com/office/drawing/2014/main" id="{5B1F5FFE-1DF0-9047-A58D-2A0F3F9D9B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4444" y="4156022"/>
            <a:ext cx="888252" cy="666189"/>
          </a:xfrm>
          <a:prstGeom prst="rect">
            <a:avLst/>
          </a:prstGeom>
        </p:spPr>
      </p:pic>
      <p:sp>
        <p:nvSpPr>
          <p:cNvPr id="29" name="右矢印 28">
            <a:extLst>
              <a:ext uri="{FF2B5EF4-FFF2-40B4-BE49-F238E27FC236}">
                <a16:creationId xmlns:a16="http://schemas.microsoft.com/office/drawing/2014/main" id="{93D719ED-1941-0448-8ADE-516513F5308A}"/>
              </a:ext>
            </a:extLst>
          </p:cNvPr>
          <p:cNvSpPr/>
          <p:nvPr/>
        </p:nvSpPr>
        <p:spPr>
          <a:xfrm rot="9021464">
            <a:off x="1345742" y="4386867"/>
            <a:ext cx="504056" cy="3010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A6ADBE6D-5C55-B749-9168-C275548D246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77" y="3656165"/>
            <a:ext cx="998975" cy="952873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4FC32A9B-7F8A-8643-A476-6154D7EA746E}"/>
              </a:ext>
            </a:extLst>
          </p:cNvPr>
          <p:cNvSpPr txBox="1"/>
          <p:nvPr/>
        </p:nvSpPr>
        <p:spPr>
          <a:xfrm>
            <a:off x="2175123" y="4758335"/>
            <a:ext cx="14157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00">
                <a:solidFill>
                  <a:srgbClr val="C00000"/>
                </a:solidFill>
                <a:latin typeface="+mj-lt"/>
              </a:rPr>
              <a:t>災害発生</a:t>
            </a:r>
            <a:endParaRPr kumimoji="1" lang="ja-JP" altLang="en-US" sz="11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45" name="図 44">
            <a:extLst>
              <a:ext uri="{FF2B5EF4-FFF2-40B4-BE49-F238E27FC236}">
                <a16:creationId xmlns:a16="http://schemas.microsoft.com/office/drawing/2014/main" id="{33B05625-C432-234A-86DD-A9E63A535F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63" y="4830952"/>
            <a:ext cx="1726325" cy="1732790"/>
          </a:xfrm>
          <a:prstGeom prst="rect">
            <a:avLst/>
          </a:prstGeom>
        </p:spPr>
      </p:pic>
      <p:sp>
        <p:nvSpPr>
          <p:cNvPr id="52" name="円形吹き出し 51">
            <a:extLst>
              <a:ext uri="{FF2B5EF4-FFF2-40B4-BE49-F238E27FC236}">
                <a16:creationId xmlns:a16="http://schemas.microsoft.com/office/drawing/2014/main" id="{20CFFE33-DBFC-6343-A080-817572C18030}"/>
              </a:ext>
            </a:extLst>
          </p:cNvPr>
          <p:cNvSpPr/>
          <p:nvPr/>
        </p:nvSpPr>
        <p:spPr>
          <a:xfrm>
            <a:off x="457884" y="5930689"/>
            <a:ext cx="204635" cy="147785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円形吹き出し 52">
            <a:extLst>
              <a:ext uri="{FF2B5EF4-FFF2-40B4-BE49-F238E27FC236}">
                <a16:creationId xmlns:a16="http://schemas.microsoft.com/office/drawing/2014/main" id="{14BDF753-0824-7943-8519-9992CB057B0B}"/>
              </a:ext>
            </a:extLst>
          </p:cNvPr>
          <p:cNvSpPr/>
          <p:nvPr/>
        </p:nvSpPr>
        <p:spPr>
          <a:xfrm>
            <a:off x="893056" y="5315511"/>
            <a:ext cx="204635" cy="147785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形吹き出し 53">
            <a:extLst>
              <a:ext uri="{FF2B5EF4-FFF2-40B4-BE49-F238E27FC236}">
                <a16:creationId xmlns:a16="http://schemas.microsoft.com/office/drawing/2014/main" id="{E8F73617-D25E-9C43-B45A-F0C01B704ECB}"/>
              </a:ext>
            </a:extLst>
          </p:cNvPr>
          <p:cNvSpPr/>
          <p:nvPr/>
        </p:nvSpPr>
        <p:spPr>
          <a:xfrm>
            <a:off x="175230" y="5000816"/>
            <a:ext cx="204635" cy="147785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形吹き出し 54">
            <a:extLst>
              <a:ext uri="{FF2B5EF4-FFF2-40B4-BE49-F238E27FC236}">
                <a16:creationId xmlns:a16="http://schemas.microsoft.com/office/drawing/2014/main" id="{8D765C1E-B21F-464F-A40C-F5253D6E1DE7}"/>
              </a:ext>
            </a:extLst>
          </p:cNvPr>
          <p:cNvSpPr/>
          <p:nvPr/>
        </p:nvSpPr>
        <p:spPr>
          <a:xfrm>
            <a:off x="1305350" y="5561065"/>
            <a:ext cx="204635" cy="147785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BD55605B-531D-7E4A-8450-C513EFAC016B}"/>
              </a:ext>
            </a:extLst>
          </p:cNvPr>
          <p:cNvSpPr txBox="1"/>
          <p:nvPr/>
        </p:nvSpPr>
        <p:spPr>
          <a:xfrm>
            <a:off x="-32877" y="5245892"/>
            <a:ext cx="8174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latin typeface="+mj-lt"/>
              </a:rPr>
              <a:t>Crowded</a:t>
            </a:r>
            <a:endParaRPr kumimoji="1" lang="ja-JP" altLang="en-US" sz="900" dirty="0">
              <a:latin typeface="+mj-lt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17BBEB38-C7C0-E14E-A89F-D41FB828B915}"/>
              </a:ext>
            </a:extLst>
          </p:cNvPr>
          <p:cNvSpPr/>
          <p:nvPr/>
        </p:nvSpPr>
        <p:spPr>
          <a:xfrm>
            <a:off x="3574637" y="4243656"/>
            <a:ext cx="1871527" cy="16245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F536B3C4-6E41-2F40-90C6-AD93739C2009}"/>
              </a:ext>
            </a:extLst>
          </p:cNvPr>
          <p:cNvSpPr txBox="1"/>
          <p:nvPr/>
        </p:nvSpPr>
        <p:spPr>
          <a:xfrm>
            <a:off x="3581920" y="4263770"/>
            <a:ext cx="749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latin typeface="+mj-lt"/>
              </a:rPr>
              <a:t>Name</a:t>
            </a:r>
            <a:endParaRPr kumimoji="1" lang="ja-JP" altLang="en-US" sz="1200" dirty="0">
              <a:latin typeface="+mj-lt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6270537-B904-9340-990E-C840B04A771A}"/>
              </a:ext>
            </a:extLst>
          </p:cNvPr>
          <p:cNvSpPr/>
          <p:nvPr/>
        </p:nvSpPr>
        <p:spPr>
          <a:xfrm>
            <a:off x="3581920" y="4654162"/>
            <a:ext cx="7774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 err="1">
                <a:solidFill>
                  <a:srgbClr val="000000"/>
                </a:solidFill>
                <a:latin typeface="Arial"/>
              </a:rPr>
              <a:t>Lat,Lng</a:t>
            </a:r>
            <a:endParaRPr lang="ja-JP" altLang="en-US" sz="1200"/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4ED743DC-E8C1-124C-9EFC-E13CE7A11F04}"/>
              </a:ext>
            </a:extLst>
          </p:cNvPr>
          <p:cNvSpPr/>
          <p:nvPr/>
        </p:nvSpPr>
        <p:spPr>
          <a:xfrm>
            <a:off x="3581920" y="5075267"/>
            <a:ext cx="877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000000"/>
                </a:solidFill>
                <a:latin typeface="Arial"/>
              </a:rPr>
              <a:t>Capacity</a:t>
            </a:r>
            <a:endParaRPr lang="ja-JP" altLang="en-US" sz="1200"/>
          </a:p>
        </p:txBody>
      </p:sp>
      <p:sp>
        <p:nvSpPr>
          <p:cNvPr id="62" name="フレーム 61">
            <a:extLst>
              <a:ext uri="{FF2B5EF4-FFF2-40B4-BE49-F238E27FC236}">
                <a16:creationId xmlns:a16="http://schemas.microsoft.com/office/drawing/2014/main" id="{A30E1C62-9546-CC4C-ADC0-00E85ECBC8B3}"/>
              </a:ext>
            </a:extLst>
          </p:cNvPr>
          <p:cNvSpPr/>
          <p:nvPr/>
        </p:nvSpPr>
        <p:spPr>
          <a:xfrm>
            <a:off x="3744410" y="4495717"/>
            <a:ext cx="1565703" cy="187200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3" name="フレーム 62">
            <a:extLst>
              <a:ext uri="{FF2B5EF4-FFF2-40B4-BE49-F238E27FC236}">
                <a16:creationId xmlns:a16="http://schemas.microsoft.com/office/drawing/2014/main" id="{32CA31E0-B7AC-0B47-B435-2FD4E7225C87}"/>
              </a:ext>
            </a:extLst>
          </p:cNvPr>
          <p:cNvSpPr/>
          <p:nvPr/>
        </p:nvSpPr>
        <p:spPr>
          <a:xfrm>
            <a:off x="3744410" y="4914363"/>
            <a:ext cx="1565703" cy="185996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4" name="フレーム 63">
            <a:extLst>
              <a:ext uri="{FF2B5EF4-FFF2-40B4-BE49-F238E27FC236}">
                <a16:creationId xmlns:a16="http://schemas.microsoft.com/office/drawing/2014/main" id="{CB007DE5-235C-D34C-8F13-273D4663E532}"/>
              </a:ext>
            </a:extLst>
          </p:cNvPr>
          <p:cNvSpPr/>
          <p:nvPr/>
        </p:nvSpPr>
        <p:spPr>
          <a:xfrm>
            <a:off x="3742209" y="5322719"/>
            <a:ext cx="1565703" cy="185996"/>
          </a:xfrm>
          <a:prstGeom prst="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3BD2BBFD-E960-0C4E-9352-5D36CBC51071}"/>
              </a:ext>
            </a:extLst>
          </p:cNvPr>
          <p:cNvSpPr txBox="1"/>
          <p:nvPr/>
        </p:nvSpPr>
        <p:spPr>
          <a:xfrm>
            <a:off x="4414490" y="5422367"/>
            <a:ext cx="24126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900" b="1" dirty="0">
                <a:latin typeface="+mj-lt"/>
              </a:rPr>
              <a:t>.</a:t>
            </a:r>
          </a:p>
          <a:p>
            <a:r>
              <a:rPr kumimoji="1" lang="en-US" altLang="ja-JP" sz="900" b="1" dirty="0">
                <a:latin typeface="+mj-lt"/>
              </a:rPr>
              <a:t>.</a:t>
            </a:r>
          </a:p>
          <a:p>
            <a:r>
              <a:rPr lang="en-US" altLang="ja-JP" sz="900" b="1" dirty="0">
                <a:latin typeface="+mj-lt"/>
              </a:rPr>
              <a:t>.</a:t>
            </a:r>
            <a:endParaRPr kumimoji="1" lang="en-US" altLang="ja-JP" sz="900" b="1" dirty="0">
              <a:latin typeface="+mj-lt"/>
            </a:endParaRPr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F7C998EE-6D72-4E41-826A-99F91A3B96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" y="4333225"/>
            <a:ext cx="657957" cy="627594"/>
          </a:xfrm>
          <a:prstGeom prst="rect">
            <a:avLst/>
          </a:prstGeom>
        </p:spPr>
      </p:pic>
      <p:sp>
        <p:nvSpPr>
          <p:cNvPr id="73" name="四角形吹き出し 72">
            <a:extLst>
              <a:ext uri="{FF2B5EF4-FFF2-40B4-BE49-F238E27FC236}">
                <a16:creationId xmlns:a16="http://schemas.microsoft.com/office/drawing/2014/main" id="{CE7BF063-7ECA-244A-8AB6-E9488E0FA8EF}"/>
              </a:ext>
            </a:extLst>
          </p:cNvPr>
          <p:cNvSpPr/>
          <p:nvPr/>
        </p:nvSpPr>
        <p:spPr>
          <a:xfrm>
            <a:off x="1891259" y="5148601"/>
            <a:ext cx="1528613" cy="1415141"/>
          </a:xfrm>
          <a:prstGeom prst="wedgeRectCallout">
            <a:avLst>
              <a:gd name="adj1" fmla="val -149081"/>
              <a:gd name="adj2" fmla="val -530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244F365C-616E-0143-A5F3-39B2822E9223}"/>
              </a:ext>
            </a:extLst>
          </p:cNvPr>
          <p:cNvSpPr txBox="1"/>
          <p:nvPr/>
        </p:nvSpPr>
        <p:spPr>
          <a:xfrm>
            <a:off x="1891259" y="5154733"/>
            <a:ext cx="1477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>
                <a:latin typeface="+mj-lt"/>
              </a:rPr>
              <a:t>List</a:t>
            </a:r>
            <a:r>
              <a:rPr kumimoji="1" lang="ja-JP" altLang="en-US" sz="1200">
                <a:latin typeface="+mj-lt"/>
              </a:rPr>
              <a:t> </a:t>
            </a:r>
            <a:r>
              <a:rPr kumimoji="1" lang="en-US" altLang="ja-JP" sz="1200" dirty="0">
                <a:latin typeface="+mj-lt"/>
              </a:rPr>
              <a:t>of Citizen </a:t>
            </a:r>
          </a:p>
          <a:p>
            <a:r>
              <a:rPr lang="ja-JP" altLang="en-US" sz="1200">
                <a:latin typeface="+mj-lt"/>
              </a:rPr>
              <a:t>・</a:t>
            </a:r>
            <a:r>
              <a:rPr lang="en-US" altLang="ja-JP" sz="1200" dirty="0">
                <a:latin typeface="+mj-lt"/>
              </a:rPr>
              <a:t>Nakada </a:t>
            </a:r>
            <a:r>
              <a:rPr lang="en-US" altLang="ja-JP" sz="1200" dirty="0" err="1">
                <a:latin typeface="+mj-lt"/>
              </a:rPr>
              <a:t>Hiroto</a:t>
            </a:r>
            <a:endParaRPr lang="en-US" altLang="ja-JP" sz="1200" dirty="0">
              <a:latin typeface="+mj-lt"/>
            </a:endParaRPr>
          </a:p>
          <a:p>
            <a:r>
              <a:rPr lang="ja-JP" altLang="en-US" sz="1200">
                <a:latin typeface="+mj-lt"/>
              </a:rPr>
              <a:t>・</a:t>
            </a:r>
            <a:r>
              <a:rPr lang="en-US" altLang="ja-JP" sz="1200" dirty="0" err="1">
                <a:latin typeface="+mj-lt"/>
              </a:rPr>
              <a:t>Murotani</a:t>
            </a:r>
            <a:r>
              <a:rPr lang="en-US" altLang="ja-JP" sz="1200" dirty="0">
                <a:latin typeface="+mj-lt"/>
              </a:rPr>
              <a:t> </a:t>
            </a:r>
            <a:r>
              <a:rPr lang="en-US" altLang="ja-JP" sz="1200" dirty="0" err="1">
                <a:latin typeface="+mj-lt"/>
              </a:rPr>
              <a:t>Toishiki</a:t>
            </a:r>
            <a:endParaRPr lang="en-US" altLang="ja-JP" sz="1200" dirty="0">
              <a:latin typeface="+mj-lt"/>
            </a:endParaRPr>
          </a:p>
          <a:p>
            <a:r>
              <a:rPr lang="ja-JP" altLang="en-US" sz="1200">
                <a:latin typeface="+mj-lt"/>
              </a:rPr>
              <a:t>・</a:t>
            </a:r>
            <a:r>
              <a:rPr kumimoji="1" lang="en-US" altLang="ja-JP" sz="1200" dirty="0">
                <a:latin typeface="+mj-lt"/>
              </a:rPr>
              <a:t>     </a:t>
            </a:r>
            <a:r>
              <a:rPr kumimoji="1" lang="ja-JP" altLang="en-US" sz="1200">
                <a:latin typeface="+mj-lt"/>
              </a:rPr>
              <a:t>　</a:t>
            </a:r>
            <a:r>
              <a:rPr lang="en-US" altLang="ja-JP" sz="1200" dirty="0">
                <a:latin typeface="+mj-lt"/>
              </a:rPr>
              <a:t>.</a:t>
            </a:r>
          </a:p>
          <a:p>
            <a:r>
              <a:rPr kumimoji="1" lang="en-US" altLang="ja-JP" sz="1200" dirty="0">
                <a:latin typeface="+mj-lt"/>
              </a:rPr>
              <a:t>            .</a:t>
            </a:r>
          </a:p>
          <a:p>
            <a:r>
              <a:rPr lang="en-US" altLang="ja-JP" sz="1200" dirty="0">
                <a:latin typeface="+mj-lt"/>
              </a:rPr>
              <a:t>            .</a:t>
            </a:r>
            <a:endParaRPr kumimoji="1" lang="en-US" altLang="ja-JP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3120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9" grpId="0" animBg="1"/>
      <p:bldP spid="31" grpId="0"/>
      <p:bldP spid="52" grpId="0" animBg="1"/>
      <p:bldP spid="53" grpId="0" animBg="1"/>
      <p:bldP spid="54" grpId="0" animBg="1"/>
      <p:bldP spid="55" grpId="0" animBg="1"/>
      <p:bldP spid="56" grpId="0"/>
      <p:bldP spid="58" grpId="0" animBg="1"/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/>
      <p:bldP spid="73" grpId="0" animBg="1"/>
      <p:bldP spid="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6B6CD3-2EA0-6E44-83D9-C30A1A1A7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システム</a:t>
            </a:r>
            <a:r>
              <a:rPr kumimoji="1" lang="ja-JP" altLang="en-US"/>
              <a:t>アーキテクチャ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5E3FBDD-CA5A-8344-BEBE-E756F6E6F2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606" y="1755220"/>
            <a:ext cx="796807" cy="796807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5C90464-52F0-394E-9B0D-CBCFFB1ABF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CE5E787-7B47-7F40-A10F-97652D25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49" y="4517422"/>
            <a:ext cx="771541" cy="88176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B5C9458-3CF1-1E44-B771-11DB70E56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158" y="1458816"/>
            <a:ext cx="927100" cy="127000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CDFA1F9-2423-E64B-A6E8-664E300D8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307" y="2831914"/>
            <a:ext cx="927100" cy="127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EF1920E-D11C-8340-9CF3-00C77BDD9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53" y="3203637"/>
            <a:ext cx="692128" cy="692128"/>
          </a:xfrm>
          <a:prstGeom prst="rect">
            <a:avLst/>
          </a:prstGeom>
        </p:spPr>
      </p:pic>
      <p:sp>
        <p:nvSpPr>
          <p:cNvPr id="10" name="角丸四角形 9">
            <a:extLst>
              <a:ext uri="{FF2B5EF4-FFF2-40B4-BE49-F238E27FC236}">
                <a16:creationId xmlns:a16="http://schemas.microsoft.com/office/drawing/2014/main" id="{1C851DC5-1408-7740-A5B3-E638D822F1FB}"/>
              </a:ext>
            </a:extLst>
          </p:cNvPr>
          <p:cNvSpPr/>
          <p:nvPr/>
        </p:nvSpPr>
        <p:spPr>
          <a:xfrm>
            <a:off x="1200165" y="2132991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1" name="フローチャート: 代替処理 10">
            <a:extLst>
              <a:ext uri="{FF2B5EF4-FFF2-40B4-BE49-F238E27FC236}">
                <a16:creationId xmlns:a16="http://schemas.microsoft.com/office/drawing/2014/main" id="{8F05444B-068E-9747-A18B-476EDB8A4E94}"/>
              </a:ext>
            </a:extLst>
          </p:cNvPr>
          <p:cNvSpPr/>
          <p:nvPr/>
        </p:nvSpPr>
        <p:spPr>
          <a:xfrm>
            <a:off x="1187110" y="1736690"/>
            <a:ext cx="626752" cy="40074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4" name="角丸四角形 13">
            <a:extLst>
              <a:ext uri="{FF2B5EF4-FFF2-40B4-BE49-F238E27FC236}">
                <a16:creationId xmlns:a16="http://schemas.microsoft.com/office/drawing/2014/main" id="{E47EF982-F8AD-6141-9BB0-FF76613224D8}"/>
              </a:ext>
            </a:extLst>
          </p:cNvPr>
          <p:cNvSpPr/>
          <p:nvPr/>
        </p:nvSpPr>
        <p:spPr>
          <a:xfrm>
            <a:off x="1202364" y="3537210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58021EC4-6386-8C46-98B8-E1CE0526008A}"/>
              </a:ext>
            </a:extLst>
          </p:cNvPr>
          <p:cNvSpPr/>
          <p:nvPr/>
        </p:nvSpPr>
        <p:spPr>
          <a:xfrm>
            <a:off x="1255577" y="4800546"/>
            <a:ext cx="1152128" cy="445120"/>
          </a:xfrm>
          <a:prstGeom prst="roundRect">
            <a:avLst/>
          </a:prstGeom>
          <a:solidFill>
            <a:srgbClr val="F45F00"/>
          </a:solidFill>
          <a:ln>
            <a:solidFill>
              <a:srgbClr val="FE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HTML</a:t>
            </a:r>
            <a:endParaRPr kumimoji="1" lang="ja-JP" altLang="en-US"/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AEFB20F6-9D28-8F41-94E8-19AFC84C5B2D}"/>
              </a:ext>
            </a:extLst>
          </p:cNvPr>
          <p:cNvSpPr/>
          <p:nvPr/>
        </p:nvSpPr>
        <p:spPr>
          <a:xfrm rot="16200000">
            <a:off x="2172275" y="3434739"/>
            <a:ext cx="2333272" cy="41359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CitizenAPI</a:t>
            </a:r>
            <a:endParaRPr kumimoji="1" lang="ja-JP" altLang="en-US"/>
          </a:p>
        </p:txBody>
      </p:sp>
      <p:sp>
        <p:nvSpPr>
          <p:cNvPr id="18" name="角丸四角形 17">
            <a:extLst>
              <a:ext uri="{FF2B5EF4-FFF2-40B4-BE49-F238E27FC236}">
                <a16:creationId xmlns:a16="http://schemas.microsoft.com/office/drawing/2014/main" id="{81CAFAF4-DD6D-8C42-BA2D-52012F9B1C6F}"/>
              </a:ext>
            </a:extLst>
          </p:cNvPr>
          <p:cNvSpPr/>
          <p:nvPr/>
        </p:nvSpPr>
        <p:spPr>
          <a:xfrm rot="5400000">
            <a:off x="4395271" y="3466164"/>
            <a:ext cx="2333273" cy="41359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200" dirty="0" err="1"/>
              <a:t>GovernmentAPI</a:t>
            </a:r>
            <a:endParaRPr kumimoji="1" lang="ja-JP" altLang="en-US" sz="2200"/>
          </a:p>
        </p:txBody>
      </p:sp>
      <p:sp>
        <p:nvSpPr>
          <p:cNvPr id="22" name="フローチャート: 代替処理 21">
            <a:extLst>
              <a:ext uri="{FF2B5EF4-FFF2-40B4-BE49-F238E27FC236}">
                <a16:creationId xmlns:a16="http://schemas.microsoft.com/office/drawing/2014/main" id="{610F43CF-D536-914C-A6B4-B1F305766CA4}"/>
              </a:ext>
            </a:extLst>
          </p:cNvPr>
          <p:cNvSpPr/>
          <p:nvPr/>
        </p:nvSpPr>
        <p:spPr>
          <a:xfrm>
            <a:off x="3569138" y="2552028"/>
            <a:ext cx="1773918" cy="1117394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err="1">
                <a:solidFill>
                  <a:schemeClr val="tx1"/>
                </a:solidFill>
              </a:rPr>
              <a:t>ShelterNavi</a:t>
            </a:r>
            <a:endParaRPr kumimoji="1"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System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A19BB6D7-CBA7-6548-9E20-4A62A6168E66}"/>
              </a:ext>
            </a:extLst>
          </p:cNvPr>
          <p:cNvCxnSpPr>
            <a:cxnSpLocks/>
          </p:cNvCxnSpPr>
          <p:nvPr/>
        </p:nvCxnSpPr>
        <p:spPr>
          <a:xfrm>
            <a:off x="2541426" y="2305950"/>
            <a:ext cx="523899" cy="400744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E73E157F-D2A3-D347-99FE-E06B871FBB16}"/>
              </a:ext>
            </a:extLst>
          </p:cNvPr>
          <p:cNvCxnSpPr>
            <a:cxnSpLocks/>
          </p:cNvCxnSpPr>
          <p:nvPr/>
        </p:nvCxnSpPr>
        <p:spPr>
          <a:xfrm>
            <a:off x="2541426" y="3759770"/>
            <a:ext cx="570969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F430F082-2691-BE40-9900-E0D084F6A31A}"/>
              </a:ext>
            </a:extLst>
          </p:cNvPr>
          <p:cNvCxnSpPr>
            <a:cxnSpLocks/>
          </p:cNvCxnSpPr>
          <p:nvPr/>
        </p:nvCxnSpPr>
        <p:spPr>
          <a:xfrm flipV="1">
            <a:off x="2543285" y="4572241"/>
            <a:ext cx="465599" cy="490467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図 31">
            <a:extLst>
              <a:ext uri="{FF2B5EF4-FFF2-40B4-BE49-F238E27FC236}">
                <a16:creationId xmlns:a16="http://schemas.microsoft.com/office/drawing/2014/main" id="{26F64923-7E1B-324C-B390-DF397E7ED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5046" y="3131699"/>
            <a:ext cx="1513424" cy="1256142"/>
          </a:xfrm>
          <a:prstGeom prst="rect">
            <a:avLst/>
          </a:prstGeom>
        </p:spPr>
      </p:pic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2E1D1B3-9B63-E844-B78B-3D0DCCD1967E}"/>
              </a:ext>
            </a:extLst>
          </p:cNvPr>
          <p:cNvCxnSpPr>
            <a:cxnSpLocks/>
          </p:cNvCxnSpPr>
          <p:nvPr/>
        </p:nvCxnSpPr>
        <p:spPr>
          <a:xfrm flipH="1">
            <a:off x="6230546" y="3645024"/>
            <a:ext cx="86680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6943F637-7067-FB40-85CC-45ECA703EE73}"/>
              </a:ext>
            </a:extLst>
          </p:cNvPr>
          <p:cNvCxnSpPr>
            <a:cxnSpLocks/>
          </p:cNvCxnSpPr>
          <p:nvPr/>
        </p:nvCxnSpPr>
        <p:spPr>
          <a:xfrm>
            <a:off x="6300192" y="3982330"/>
            <a:ext cx="787041" cy="0"/>
          </a:xfrm>
          <a:prstGeom prst="straightConnector1">
            <a:avLst/>
          </a:prstGeom>
          <a:ln w="698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雲 39">
            <a:extLst>
              <a:ext uri="{FF2B5EF4-FFF2-40B4-BE49-F238E27FC236}">
                <a16:creationId xmlns:a16="http://schemas.microsoft.com/office/drawing/2014/main" id="{20F0E73C-3F5A-A847-80BA-E50B22FBBBA9}"/>
              </a:ext>
            </a:extLst>
          </p:cNvPr>
          <p:cNvSpPr/>
          <p:nvPr/>
        </p:nvSpPr>
        <p:spPr>
          <a:xfrm>
            <a:off x="3132114" y="5307947"/>
            <a:ext cx="3024034" cy="900398"/>
          </a:xfrm>
          <a:prstGeom prst="cloud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   Google    </a:t>
            </a:r>
          </a:p>
          <a:p>
            <a:pPr algn="ctr"/>
            <a:r>
              <a:rPr lang="en-US" altLang="ja-JP" dirty="0"/>
              <a:t>   </a:t>
            </a:r>
            <a:r>
              <a:rPr kumimoji="1" lang="en-US" altLang="ja-JP" dirty="0"/>
              <a:t>Maps</a:t>
            </a:r>
            <a:endParaRPr kumimoji="1" lang="ja-JP" altLang="en-US"/>
          </a:p>
        </p:txBody>
      </p:sp>
      <p:pic>
        <p:nvPicPr>
          <p:cNvPr id="34" name="図 33">
            <a:extLst>
              <a:ext uri="{FF2B5EF4-FFF2-40B4-BE49-F238E27FC236}">
                <a16:creationId xmlns:a16="http://schemas.microsoft.com/office/drawing/2014/main" id="{C3686F5C-9AB2-DA40-A0D2-7F8F187A0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" y="4543376"/>
            <a:ext cx="744559" cy="787892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CD6B3275-0201-624C-BD17-4C34434A3F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53" y="1400838"/>
            <a:ext cx="1179994" cy="1125538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D12ACE35-7C6C-1A40-B5ED-670B5EE0B8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4106" t="5242" r="33201" b="22805"/>
          <a:stretch/>
        </p:blipFill>
        <p:spPr>
          <a:xfrm>
            <a:off x="3421436" y="5230850"/>
            <a:ext cx="728038" cy="902028"/>
          </a:xfrm>
          <a:prstGeom prst="rect">
            <a:avLst/>
          </a:prstGeom>
          <a:ln>
            <a:noFill/>
          </a:ln>
        </p:spPr>
      </p:pic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7EBF3DF-21A2-8C40-A299-4906E8295142}"/>
              </a:ext>
            </a:extLst>
          </p:cNvPr>
          <p:cNvSpPr txBox="1"/>
          <p:nvPr/>
        </p:nvSpPr>
        <p:spPr>
          <a:xfrm>
            <a:off x="42859" y="5616098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+mj-lt"/>
              </a:rPr>
              <a:t>Citizen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369D472A-8983-0E45-92B4-D0B6A9DC2CBA}"/>
              </a:ext>
            </a:extLst>
          </p:cNvPr>
          <p:cNvSpPr txBox="1"/>
          <p:nvPr/>
        </p:nvSpPr>
        <p:spPr>
          <a:xfrm>
            <a:off x="7251979" y="4338881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latin typeface="+mj-lt"/>
              </a:rPr>
              <a:t>Government</a:t>
            </a:r>
            <a:endParaRPr kumimoji="1" lang="ja-JP" altLang="en-US" dirty="0">
              <a:latin typeface="+mj-lt"/>
            </a:endParaRPr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36309512-16A2-B242-A277-E72E79BB6E26}"/>
              </a:ext>
            </a:extLst>
          </p:cNvPr>
          <p:cNvSpPr/>
          <p:nvPr/>
        </p:nvSpPr>
        <p:spPr>
          <a:xfrm>
            <a:off x="1186780" y="3131699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13" name="フローチャート: 代替処理 12">
            <a:extLst>
              <a:ext uri="{FF2B5EF4-FFF2-40B4-BE49-F238E27FC236}">
                <a16:creationId xmlns:a16="http://schemas.microsoft.com/office/drawing/2014/main" id="{41338C6E-0CFD-2741-A1FD-8A26EDDF3AC0}"/>
              </a:ext>
            </a:extLst>
          </p:cNvPr>
          <p:cNvSpPr/>
          <p:nvPr/>
        </p:nvSpPr>
        <p:spPr>
          <a:xfrm>
            <a:off x="1249655" y="4376245"/>
            <a:ext cx="641926" cy="441229"/>
          </a:xfrm>
          <a:prstGeom prst="flowChartAlternateProcess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JS</a:t>
            </a:r>
            <a:endParaRPr kumimoji="1" lang="ja-JP" altLang="en-US"/>
          </a:p>
        </p:txBody>
      </p:sp>
      <p:sp>
        <p:nvSpPr>
          <p:cNvPr id="3" name="円柱 2">
            <a:extLst>
              <a:ext uri="{FF2B5EF4-FFF2-40B4-BE49-F238E27FC236}">
                <a16:creationId xmlns:a16="http://schemas.microsoft.com/office/drawing/2014/main" id="{C8D710AB-0592-1B43-A5DD-AB35D27B1C69}"/>
              </a:ext>
            </a:extLst>
          </p:cNvPr>
          <p:cNvSpPr/>
          <p:nvPr/>
        </p:nvSpPr>
        <p:spPr>
          <a:xfrm>
            <a:off x="3565427" y="3653610"/>
            <a:ext cx="1777629" cy="121330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</a:rPr>
              <a:t>Shelter Navi</a:t>
            </a:r>
          </a:p>
          <a:p>
            <a:pPr algn="ctr"/>
            <a:r>
              <a:rPr lang="en-US" altLang="ja-JP" sz="2000" dirty="0">
                <a:solidFill>
                  <a:schemeClr val="tx1"/>
                </a:solidFill>
              </a:rPr>
              <a:t>DB</a:t>
            </a:r>
            <a:endParaRPr kumimoji="1" lang="ja-JP" alt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88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実装（デモンストレーション）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962C73F-6188-FC4C-A527-D6AA6C5EA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利用した技術</a:t>
            </a:r>
            <a:endParaRPr kumimoji="1" lang="en-US" altLang="ja-JP" dirty="0"/>
          </a:p>
          <a:p>
            <a:pPr lvl="1"/>
            <a:r>
              <a:rPr lang="ja-JP" altLang="en-US"/>
              <a:t>クライアントサイド：</a:t>
            </a:r>
            <a:r>
              <a:rPr lang="en-US" altLang="ja-JP" dirty="0"/>
              <a:t>HTML5,JavaScript,Bootstrap</a:t>
            </a:r>
          </a:p>
          <a:p>
            <a:pPr lvl="1"/>
            <a:r>
              <a:rPr kumimoji="1" lang="ja-JP" altLang="en-US"/>
              <a:t>サーバーサイド：</a:t>
            </a:r>
            <a:r>
              <a:rPr kumimoji="1" lang="en-US" altLang="ja-JP" dirty="0" err="1"/>
              <a:t>Java,SpringBoot,MySQL</a:t>
            </a:r>
            <a:r>
              <a:rPr kumimoji="1" lang="en-US" altLang="ja-JP" dirty="0"/>
              <a:t>,</a:t>
            </a:r>
          </a:p>
          <a:p>
            <a:pPr lvl="1"/>
            <a:r>
              <a:rPr kumimoji="1" lang="ja-JP" altLang="en-US"/>
              <a:t>地図サービス：</a:t>
            </a:r>
            <a:r>
              <a:rPr kumimoji="1" lang="en-US" altLang="ja-JP" dirty="0" err="1"/>
              <a:t>GoogleMaps</a:t>
            </a:r>
            <a:r>
              <a:rPr kumimoji="1" lang="ja-JP" altLang="en-US"/>
              <a:t> </a:t>
            </a:r>
            <a:r>
              <a:rPr kumimoji="1" lang="en-US" altLang="ja-JP" dirty="0"/>
              <a:t>JavaScript API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51" y="2667270"/>
            <a:ext cx="3376977" cy="400209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667270"/>
            <a:ext cx="3376977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153" y="1628800"/>
            <a:ext cx="3359940" cy="3372524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5717153" y="1711501"/>
            <a:ext cx="3184737" cy="3146966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避難所情報のテーブル</a:t>
            </a:r>
            <a:endParaRPr kumimoji="1" lang="en-US" altLang="ja-JP" dirty="0"/>
          </a:p>
          <a:p>
            <a:pPr lvl="1"/>
            <a:r>
              <a:rPr lang="ja-JP" altLang="en-US"/>
              <a:t>避難所</a:t>
            </a:r>
            <a:r>
              <a:rPr lang="en-US" altLang="ja-JP" dirty="0"/>
              <a:t>ID</a:t>
            </a:r>
          </a:p>
          <a:p>
            <a:pPr lvl="1"/>
            <a:r>
              <a:rPr lang="ja-JP" altLang="en-US"/>
              <a:t>施設名</a:t>
            </a:r>
            <a:endParaRPr lang="en-US" altLang="ja-JP" dirty="0"/>
          </a:p>
          <a:p>
            <a:pPr lvl="1"/>
            <a:r>
              <a:rPr lang="ja-JP" altLang="en-US"/>
              <a:t>住所、緯度・経度</a:t>
            </a:r>
            <a:endParaRPr lang="en-US" altLang="ja-JP" dirty="0"/>
          </a:p>
          <a:p>
            <a:pPr lvl="1"/>
            <a:r>
              <a:rPr lang="ja-JP" altLang="en-US"/>
              <a:t>収容可能人数</a:t>
            </a:r>
            <a:endParaRPr kumimoji="1" lang="en-US" altLang="ja-JP" dirty="0"/>
          </a:p>
          <a:p>
            <a:r>
              <a:rPr kumimoji="1" lang="ja-JP" altLang="en-US"/>
              <a:t>至近距離</a:t>
            </a:r>
            <a:r>
              <a:rPr lang="ja-JP" altLang="en-US"/>
              <a:t>の避難所検索</a:t>
            </a:r>
            <a:endParaRPr lang="en-US" altLang="ja-JP" dirty="0"/>
          </a:p>
          <a:p>
            <a:pPr lvl="1"/>
            <a:r>
              <a:rPr kumimoji="1" lang="ja-JP" altLang="en-US"/>
              <a:t>現在位置から半径</a:t>
            </a:r>
            <a:r>
              <a:rPr kumimoji="1" lang="en-US" altLang="ja-JP" dirty="0" err="1"/>
              <a:t>dkm</a:t>
            </a:r>
            <a:r>
              <a:rPr kumimoji="1" lang="ja-JP" altLang="en-US"/>
              <a:t>の避難所を提示</a:t>
            </a:r>
            <a:endParaRPr kumimoji="1" lang="en-US" altLang="ja-JP" dirty="0"/>
          </a:p>
          <a:p>
            <a:pPr lvl="1"/>
            <a:r>
              <a:rPr lang="ja-JP" altLang="en-US"/>
              <a:t>フロント側で現在位置の緯度・経度を取得</a:t>
            </a:r>
            <a:endParaRPr lang="en-US" altLang="ja-JP" dirty="0"/>
          </a:p>
          <a:p>
            <a:pPr marL="457200" lvl="1" indent="0">
              <a:buNone/>
            </a:pPr>
            <a:r>
              <a:rPr lang="en-US" altLang="ja-JP" dirty="0"/>
              <a:t>    </a:t>
            </a:r>
            <a:r>
              <a:rPr lang="ja-JP" altLang="en-US"/>
              <a:t>半径を指定してデータ呼び出し</a:t>
            </a:r>
            <a:endParaRPr lang="en-US" altLang="ja-JP" dirty="0"/>
          </a:p>
          <a:p>
            <a:pPr marL="400050"/>
            <a:r>
              <a:rPr kumimoji="1" lang="ja-JP" altLang="en-US"/>
              <a:t>避難所の収容率の算出</a:t>
            </a:r>
            <a:endParaRPr kumimoji="1" lang="en-US" altLang="ja-JP" dirty="0"/>
          </a:p>
          <a:p>
            <a:pPr marL="800100" lvl="1"/>
            <a:r>
              <a:rPr lang="ja-JP" altLang="en-US"/>
              <a:t>チェックインによって受け入れた人数をカウント</a:t>
            </a:r>
            <a:endParaRPr kumimoji="1" lang="en-US" altLang="ja-JP" dirty="0"/>
          </a:p>
          <a:p>
            <a:pPr marL="800100" lvl="1"/>
            <a:r>
              <a:rPr kumimoji="1" lang="ja-JP" altLang="en-US"/>
              <a:t>現在の収容人数</a:t>
            </a:r>
            <a:r>
              <a:rPr kumimoji="1" lang="en-US" altLang="ja-JP" dirty="0"/>
              <a:t> / </a:t>
            </a:r>
            <a:r>
              <a:rPr kumimoji="1" lang="ja-JP" altLang="en-US"/>
              <a:t>避難所の収容可能人数で算出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sp>
        <p:nvSpPr>
          <p:cNvPr id="5" name="円形吹き出し 4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7262063" y="3016228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361A4FC-AEF0-0347-8D06-B80B9A63974C}"/>
              </a:ext>
            </a:extLst>
          </p:cNvPr>
          <p:cNvSpPr/>
          <p:nvPr/>
        </p:nvSpPr>
        <p:spPr>
          <a:xfrm>
            <a:off x="8400913" y="3710131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1F892D1-1FA0-C248-BA6E-011C085E1211}"/>
              </a:ext>
            </a:extLst>
          </p:cNvPr>
          <p:cNvSpPr/>
          <p:nvPr/>
        </p:nvSpPr>
        <p:spPr>
          <a:xfrm>
            <a:off x="6880539" y="2837749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AE76EEE-9B1A-6544-8222-E26D4D00936C}"/>
              </a:ext>
            </a:extLst>
          </p:cNvPr>
          <p:cNvSpPr/>
          <p:nvPr/>
        </p:nvSpPr>
        <p:spPr>
          <a:xfrm>
            <a:off x="7829413" y="2530383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A2677A9-45CC-AB47-B595-D761527256F5}"/>
              </a:ext>
            </a:extLst>
          </p:cNvPr>
          <p:cNvSpPr/>
          <p:nvPr/>
        </p:nvSpPr>
        <p:spPr>
          <a:xfrm>
            <a:off x="6560860" y="3926155"/>
            <a:ext cx="227481" cy="223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5F1EE99-D02F-F34A-8B0F-8C403F162335}"/>
              </a:ext>
            </a:extLst>
          </p:cNvPr>
          <p:cNvCxnSpPr>
            <a:cxnSpLocks/>
            <a:endCxn id="10" idx="6"/>
          </p:cNvCxnSpPr>
          <p:nvPr/>
        </p:nvCxnSpPr>
        <p:spPr>
          <a:xfrm>
            <a:off x="7452320" y="3284984"/>
            <a:ext cx="144957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68E16EA-7B90-3048-87E8-7D123D72F2A3}"/>
              </a:ext>
            </a:extLst>
          </p:cNvPr>
          <p:cNvSpPr txBox="1"/>
          <p:nvPr/>
        </p:nvSpPr>
        <p:spPr>
          <a:xfrm>
            <a:off x="7836134" y="3313470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latin typeface="+mj-lt"/>
              </a:rPr>
              <a:t>dkm</a:t>
            </a:r>
            <a:endParaRPr kumimoji="1" lang="ja-JP" alt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1" animBg="1"/>
      <p:bldP spid="16" grpId="0"/>
    </p:bldLst>
  </p:timing>
</p:sld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4571</TotalTime>
  <Words>893</Words>
  <Application>Microsoft Macintosh PowerPoint</Application>
  <PresentationFormat>画面に合わせる (4:3)</PresentationFormat>
  <Paragraphs>180</Paragraphs>
  <Slides>15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ＭＳ Ｐゴシック</vt:lpstr>
      <vt:lpstr>Arial</vt:lpstr>
      <vt:lpstr>Times</vt:lpstr>
      <vt:lpstr>Wingdings</vt:lpstr>
      <vt:lpstr>緑</vt:lpstr>
      <vt:lpstr>Development of Shelter Navigation with Considering Three Cs in the Corona Age</vt:lpstr>
      <vt:lpstr>Disaster Evacuation in Japan</vt:lpstr>
      <vt:lpstr>Actions by Local Governments</vt:lpstr>
      <vt:lpstr>Research Goal and Approach</vt:lpstr>
      <vt:lpstr>基本的な住民ユースケース</vt:lpstr>
      <vt:lpstr>基本的な自治体ユースケース</vt:lpstr>
      <vt:lpstr>システムアーキテクチャ</vt:lpstr>
      <vt:lpstr>実装（デモンストレーション）</vt:lpstr>
      <vt:lpstr>PowerPoint プレゼンテーション</vt:lpstr>
      <vt:lpstr>Discussion</vt:lpstr>
      <vt:lpstr>謝辞</vt:lpstr>
      <vt:lpstr> </vt:lpstr>
      <vt:lpstr>5.アプローチ</vt:lpstr>
      <vt:lpstr>6.提案手法</vt:lpstr>
      <vt:lpstr>評価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中田 大翔</cp:lastModifiedBy>
  <cp:revision>74</cp:revision>
  <cp:lastPrinted>2015-02-14T18:29:24Z</cp:lastPrinted>
  <dcterms:created xsi:type="dcterms:W3CDTF">2020-09-23T14:05:07Z</dcterms:created>
  <dcterms:modified xsi:type="dcterms:W3CDTF">2020-10-03T04:52:49Z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